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67" r:id="rId2"/>
    <p:sldId id="268" r:id="rId3"/>
    <p:sldId id="265" r:id="rId4"/>
    <p:sldId id="276" r:id="rId5"/>
    <p:sldId id="266" r:id="rId6"/>
    <p:sldId id="271" r:id="rId7"/>
    <p:sldId id="272" r:id="rId8"/>
    <p:sldId id="277" r:id="rId9"/>
    <p:sldId id="280" r:id="rId10"/>
    <p:sldId id="273" r:id="rId11"/>
    <p:sldId id="278" r:id="rId12"/>
    <p:sldId id="279" r:id="rId13"/>
    <p:sldId id="281" r:id="rId1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02" d="100"/>
          <a:sy n="102" d="100"/>
        </p:scale>
        <p:origin x="-1832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printerSettings" Target="printerSettings/printerSettings1.bin"/><Relationship Id="rId16" Type="http://schemas.openxmlformats.org/officeDocument/2006/relationships/presProps" Target="presProps.xml"/><Relationship Id="rId17" Type="http://schemas.openxmlformats.org/officeDocument/2006/relationships/viewProps" Target="viewProps.xml"/><Relationship Id="rId18" Type="http://schemas.openxmlformats.org/officeDocument/2006/relationships/theme" Target="theme/theme1.xml"/><Relationship Id="rId1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A1ADD6-7604-EF43-A8D2-3E8F589FC3B5}" type="datetimeFigureOut">
              <a:rPr lang="en-US" smtClean="0"/>
              <a:t>12/9/15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159389-178E-DC49-A14A-934DEAC2DC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46855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A1ADD6-7604-EF43-A8D2-3E8F589FC3B5}" type="datetimeFigureOut">
              <a:rPr lang="en-US" smtClean="0"/>
              <a:t>12/9/15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159389-178E-DC49-A14A-934DEAC2DC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21863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A1ADD6-7604-EF43-A8D2-3E8F589FC3B5}" type="datetimeFigureOut">
              <a:rPr lang="en-US" smtClean="0"/>
              <a:t>12/9/15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159389-178E-DC49-A14A-934DEAC2DC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04418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A1ADD6-7604-EF43-A8D2-3E8F589FC3B5}" type="datetimeFigureOut">
              <a:rPr lang="en-US" smtClean="0"/>
              <a:t>12/9/15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159389-178E-DC49-A14A-934DEAC2DC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22039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A1ADD6-7604-EF43-A8D2-3E8F589FC3B5}" type="datetimeFigureOut">
              <a:rPr lang="en-US" smtClean="0"/>
              <a:t>12/9/15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159389-178E-DC49-A14A-934DEAC2DC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99072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A1ADD6-7604-EF43-A8D2-3E8F589FC3B5}" type="datetimeFigureOut">
              <a:rPr lang="en-US" smtClean="0"/>
              <a:t>12/9/15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159389-178E-DC49-A14A-934DEAC2DC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26497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A1ADD6-7604-EF43-A8D2-3E8F589FC3B5}" type="datetimeFigureOut">
              <a:rPr lang="en-US" smtClean="0"/>
              <a:t>12/9/15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159389-178E-DC49-A14A-934DEAC2DC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67017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A1ADD6-7604-EF43-A8D2-3E8F589FC3B5}" type="datetimeFigureOut">
              <a:rPr lang="en-US" smtClean="0"/>
              <a:t>12/9/15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159389-178E-DC49-A14A-934DEAC2DC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62610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A1ADD6-7604-EF43-A8D2-3E8F589FC3B5}" type="datetimeFigureOut">
              <a:rPr lang="en-US" smtClean="0"/>
              <a:t>12/9/15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159389-178E-DC49-A14A-934DEAC2DC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81553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A1ADD6-7604-EF43-A8D2-3E8F589FC3B5}" type="datetimeFigureOut">
              <a:rPr lang="en-US" smtClean="0"/>
              <a:t>12/9/15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159389-178E-DC49-A14A-934DEAC2DC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41740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A1ADD6-7604-EF43-A8D2-3E8F589FC3B5}" type="datetimeFigureOut">
              <a:rPr lang="en-US" smtClean="0"/>
              <a:t>12/9/15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159389-178E-DC49-A14A-934DEAC2DC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55692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A1ADD6-7604-EF43-A8D2-3E8F589FC3B5}" type="datetimeFigureOut">
              <a:rPr lang="en-US" smtClean="0"/>
              <a:t>12/9/15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159389-178E-DC49-A14A-934DEAC2DC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00132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jp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.jpg"/><Relationship Id="rId3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.jpg"/><Relationship Id="rId3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11.png"/><Relationship Id="rId5" Type="http://schemas.openxmlformats.org/officeDocument/2006/relationships/image" Target="../media/image12.png"/><Relationship Id="rId6" Type="http://schemas.openxmlformats.org/officeDocument/2006/relationships/image" Target="../media/image13.png"/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4" Type="http://schemas.openxmlformats.org/officeDocument/2006/relationships/image" Target="../media/image3.png"/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2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g"/><Relationship Id="rId3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2.jpg"/><Relationship Id="rId3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2.jpg"/><Relationship Id="rId3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7.png"/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2.jpg"/><Relationship Id="rId3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2.jpg"/><Relationship Id="rId3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2.jpg"/><Relationship Id="rId3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2.jpg"/><Relationship Id="rId3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 descr="(IM) slide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175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87291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blank slide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-3174"/>
            <a:ext cx="9148232" cy="6861174"/>
          </a:xfrm>
          <a:prstGeom prst="rect">
            <a:avLst/>
          </a:prstGeom>
        </p:spPr>
      </p:pic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n-US" sz="2800" b="0" dirty="0" smtClean="0">
                <a:solidFill>
                  <a:srgbClr val="F2F2F2"/>
                </a:solidFill>
                <a:latin typeface="Arial"/>
                <a:cs typeface="Arial"/>
              </a:rPr>
              <a:t>Business Directories</a:t>
            </a:r>
            <a:br>
              <a:rPr lang="en-US" sz="2800" b="0" dirty="0" smtClean="0">
                <a:solidFill>
                  <a:srgbClr val="F2F2F2"/>
                </a:solidFill>
                <a:latin typeface="Arial"/>
                <a:cs typeface="Arial"/>
              </a:rPr>
            </a:br>
            <a:r>
              <a:rPr lang="en-US" sz="2800" dirty="0" smtClean="0">
                <a:solidFill>
                  <a:srgbClr val="F2F2F2"/>
                </a:solidFill>
                <a:latin typeface="Arial"/>
                <a:cs typeface="Arial"/>
              </a:rPr>
              <a:t>Built for Johnsons City (60 listings)</a:t>
            </a:r>
            <a:br>
              <a:rPr lang="en-US" sz="2800" dirty="0" smtClean="0">
                <a:solidFill>
                  <a:srgbClr val="F2F2F2"/>
                </a:solidFill>
                <a:latin typeface="Arial"/>
                <a:cs typeface="Arial"/>
              </a:rPr>
            </a:br>
            <a:r>
              <a:rPr lang="en-US" sz="2800" dirty="0">
                <a:solidFill>
                  <a:srgbClr val="F2F2F2"/>
                </a:solidFill>
                <a:latin typeface="Arial"/>
                <a:cs typeface="Arial"/>
              </a:rPr>
              <a:t>Optimized &amp;</a:t>
            </a:r>
            <a:r>
              <a:rPr lang="en-US" sz="2800" dirty="0" smtClean="0">
                <a:solidFill>
                  <a:srgbClr val="F2F2F2"/>
                </a:solidFill>
                <a:latin typeface="Arial"/>
                <a:cs typeface="Arial"/>
              </a:rPr>
              <a:t> Managed</a:t>
            </a:r>
            <a:endParaRPr lang="en-US" sz="2800" b="0" dirty="0">
              <a:solidFill>
                <a:srgbClr val="F2F2F2"/>
              </a:solidFill>
              <a:latin typeface="Arial"/>
              <a:cs typeface="Arial"/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sz="half" idx="1"/>
          </p:nvPr>
        </p:nvSpPr>
        <p:spPr/>
        <p:txBody>
          <a:bodyPr>
            <a:normAutofit fontScale="32500" lnSpcReduction="20000"/>
          </a:bodyPr>
          <a:lstStyle/>
          <a:p>
            <a:pPr marL="285750" indent="-285750"/>
            <a:r>
              <a:rPr lang="en-US" dirty="0">
                <a:solidFill>
                  <a:srgbClr val="F2F2F2"/>
                </a:solidFill>
              </a:rPr>
              <a:t>1. 2findLocal</a:t>
            </a:r>
          </a:p>
          <a:p>
            <a:pPr marL="285750" indent="-285750"/>
            <a:r>
              <a:rPr lang="en-US" dirty="0">
                <a:solidFill>
                  <a:srgbClr val="F2F2F2"/>
                </a:solidFill>
              </a:rPr>
              <a:t>2. Addresses</a:t>
            </a:r>
          </a:p>
          <a:p>
            <a:pPr marL="285750" indent="-285750"/>
            <a:r>
              <a:rPr lang="en-US" dirty="0">
                <a:solidFill>
                  <a:srgbClr val="F2F2F2"/>
                </a:solidFill>
              </a:rPr>
              <a:t>3. </a:t>
            </a:r>
            <a:r>
              <a:rPr lang="en-US" dirty="0" err="1">
                <a:solidFill>
                  <a:srgbClr val="F2F2F2"/>
                </a:solidFill>
              </a:rPr>
              <a:t>AmericanTowns</a:t>
            </a:r>
            <a:endParaRPr lang="en-US" dirty="0">
              <a:solidFill>
                <a:srgbClr val="F2F2F2"/>
              </a:solidFill>
            </a:endParaRPr>
          </a:p>
          <a:p>
            <a:pPr marL="285750" indent="-285750"/>
            <a:r>
              <a:rPr lang="en-US" dirty="0">
                <a:solidFill>
                  <a:srgbClr val="F2F2F2"/>
                </a:solidFill>
              </a:rPr>
              <a:t>4. Angie’s List</a:t>
            </a:r>
          </a:p>
          <a:p>
            <a:pPr marL="285750" indent="-285750"/>
            <a:r>
              <a:rPr lang="en-US" dirty="0">
                <a:solidFill>
                  <a:srgbClr val="F2F2F2"/>
                </a:solidFill>
              </a:rPr>
              <a:t>5. Best of the Web</a:t>
            </a:r>
          </a:p>
          <a:p>
            <a:pPr marL="285750" indent="-285750"/>
            <a:r>
              <a:rPr lang="en-US" dirty="0">
                <a:solidFill>
                  <a:srgbClr val="F2F2F2"/>
                </a:solidFill>
              </a:rPr>
              <a:t>6. Bing</a:t>
            </a:r>
          </a:p>
          <a:p>
            <a:pPr marL="285750" indent="-285750"/>
            <a:r>
              <a:rPr lang="en-US" dirty="0">
                <a:solidFill>
                  <a:srgbClr val="F2F2F2"/>
                </a:solidFill>
              </a:rPr>
              <a:t>7. </a:t>
            </a:r>
            <a:r>
              <a:rPr lang="en-US" dirty="0" err="1">
                <a:solidFill>
                  <a:srgbClr val="F2F2F2"/>
                </a:solidFill>
              </a:rPr>
              <a:t>BizJournals.com</a:t>
            </a:r>
            <a:endParaRPr lang="en-US" dirty="0">
              <a:solidFill>
                <a:srgbClr val="F2F2F2"/>
              </a:solidFill>
            </a:endParaRPr>
          </a:p>
          <a:p>
            <a:pPr marL="285750" indent="-285750"/>
            <a:r>
              <a:rPr lang="en-US" dirty="0">
                <a:solidFill>
                  <a:srgbClr val="F2F2F2"/>
                </a:solidFill>
              </a:rPr>
              <a:t>8. </a:t>
            </a:r>
            <a:r>
              <a:rPr lang="en-US" dirty="0" err="1">
                <a:solidFill>
                  <a:srgbClr val="F2F2F2"/>
                </a:solidFill>
              </a:rPr>
              <a:t>Biznik</a:t>
            </a:r>
            <a:endParaRPr lang="en-US" dirty="0">
              <a:solidFill>
                <a:srgbClr val="F2F2F2"/>
              </a:solidFill>
            </a:endParaRPr>
          </a:p>
          <a:p>
            <a:pPr marL="285750" indent="-285750"/>
            <a:r>
              <a:rPr lang="en-US" dirty="0">
                <a:solidFill>
                  <a:srgbClr val="F2F2F2"/>
                </a:solidFill>
              </a:rPr>
              <a:t>9. </a:t>
            </a:r>
            <a:r>
              <a:rPr lang="en-US" dirty="0" err="1">
                <a:solidFill>
                  <a:srgbClr val="F2F2F2"/>
                </a:solidFill>
              </a:rPr>
              <a:t>Brownbook</a:t>
            </a:r>
            <a:endParaRPr lang="en-US" dirty="0">
              <a:solidFill>
                <a:srgbClr val="F2F2F2"/>
              </a:solidFill>
            </a:endParaRPr>
          </a:p>
          <a:p>
            <a:pPr marL="285750" indent="-285750"/>
            <a:r>
              <a:rPr lang="en-US" dirty="0">
                <a:solidFill>
                  <a:srgbClr val="F2F2F2"/>
                </a:solidFill>
              </a:rPr>
              <a:t>10. </a:t>
            </a:r>
            <a:r>
              <a:rPr lang="en-US" dirty="0" err="1">
                <a:solidFill>
                  <a:srgbClr val="F2F2F2"/>
                </a:solidFill>
              </a:rPr>
              <a:t>ChoiceVendor.com</a:t>
            </a:r>
            <a:endParaRPr lang="en-US" dirty="0">
              <a:solidFill>
                <a:srgbClr val="F2F2F2"/>
              </a:solidFill>
            </a:endParaRPr>
          </a:p>
          <a:p>
            <a:pPr marL="285750" indent="-285750"/>
            <a:r>
              <a:rPr lang="en-US" dirty="0">
                <a:solidFill>
                  <a:srgbClr val="F2F2F2"/>
                </a:solidFill>
              </a:rPr>
              <a:t>11. </a:t>
            </a:r>
            <a:r>
              <a:rPr lang="en-US" dirty="0" err="1">
                <a:solidFill>
                  <a:srgbClr val="F2F2F2"/>
                </a:solidFill>
              </a:rPr>
              <a:t>Citysearch</a:t>
            </a:r>
            <a:endParaRPr lang="en-US" dirty="0">
              <a:solidFill>
                <a:srgbClr val="F2F2F2"/>
              </a:solidFill>
            </a:endParaRPr>
          </a:p>
          <a:p>
            <a:pPr marL="285750" indent="-285750"/>
            <a:r>
              <a:rPr lang="en-US" dirty="0">
                <a:solidFill>
                  <a:srgbClr val="F2F2F2"/>
                </a:solidFill>
              </a:rPr>
              <a:t>12. </a:t>
            </a:r>
            <a:r>
              <a:rPr lang="en-US" dirty="0" err="1">
                <a:solidFill>
                  <a:srgbClr val="F2F2F2"/>
                </a:solidFill>
              </a:rPr>
              <a:t>CitySlick</a:t>
            </a:r>
            <a:endParaRPr lang="en-US" dirty="0">
              <a:solidFill>
                <a:srgbClr val="F2F2F2"/>
              </a:solidFill>
            </a:endParaRPr>
          </a:p>
          <a:p>
            <a:pPr marL="285750" indent="-285750"/>
            <a:r>
              <a:rPr lang="en-US" dirty="0">
                <a:solidFill>
                  <a:srgbClr val="F2F2F2"/>
                </a:solidFill>
              </a:rPr>
              <a:t>13. </a:t>
            </a:r>
            <a:r>
              <a:rPr lang="en-US" dirty="0" err="1">
                <a:solidFill>
                  <a:srgbClr val="F2F2F2"/>
                </a:solidFill>
              </a:rPr>
              <a:t>Citysquares</a:t>
            </a:r>
            <a:endParaRPr lang="en-US" dirty="0">
              <a:solidFill>
                <a:srgbClr val="F2F2F2"/>
              </a:solidFill>
            </a:endParaRPr>
          </a:p>
          <a:p>
            <a:pPr marL="285750" indent="-285750"/>
            <a:r>
              <a:rPr lang="en-US" dirty="0">
                <a:solidFill>
                  <a:srgbClr val="F2F2F2"/>
                </a:solidFill>
              </a:rPr>
              <a:t>14. </a:t>
            </a:r>
            <a:r>
              <a:rPr lang="en-US" dirty="0" err="1">
                <a:solidFill>
                  <a:srgbClr val="F2F2F2"/>
                </a:solidFill>
              </a:rPr>
              <a:t>Cylex-Usa</a:t>
            </a:r>
            <a:endParaRPr lang="en-US" dirty="0">
              <a:solidFill>
                <a:srgbClr val="F2F2F2"/>
              </a:solidFill>
            </a:endParaRPr>
          </a:p>
          <a:p>
            <a:pPr marL="285750" indent="-285750"/>
            <a:r>
              <a:rPr lang="en-US" dirty="0">
                <a:solidFill>
                  <a:srgbClr val="F2F2F2"/>
                </a:solidFill>
              </a:rPr>
              <a:t>15. </a:t>
            </a:r>
            <a:r>
              <a:rPr lang="en-US" dirty="0" err="1">
                <a:solidFill>
                  <a:srgbClr val="F2F2F2"/>
                </a:solidFill>
              </a:rPr>
              <a:t>Dex</a:t>
            </a:r>
            <a:endParaRPr lang="en-US" dirty="0">
              <a:solidFill>
                <a:srgbClr val="F2F2F2"/>
              </a:solidFill>
            </a:endParaRPr>
          </a:p>
          <a:p>
            <a:pPr marL="285750" indent="-285750"/>
            <a:r>
              <a:rPr lang="en-US" dirty="0">
                <a:solidFill>
                  <a:srgbClr val="F2F2F2"/>
                </a:solidFill>
              </a:rPr>
              <a:t>16. </a:t>
            </a:r>
            <a:r>
              <a:rPr lang="en-US" dirty="0" err="1">
                <a:solidFill>
                  <a:srgbClr val="F2F2F2"/>
                </a:solidFill>
              </a:rPr>
              <a:t>Dexknows</a:t>
            </a:r>
            <a:endParaRPr lang="en-US" dirty="0">
              <a:solidFill>
                <a:srgbClr val="F2F2F2"/>
              </a:solidFill>
            </a:endParaRPr>
          </a:p>
          <a:p>
            <a:pPr marL="285750" indent="-285750"/>
            <a:r>
              <a:rPr lang="en-US" dirty="0">
                <a:solidFill>
                  <a:srgbClr val="F2F2F2"/>
                </a:solidFill>
              </a:rPr>
              <a:t>17. </a:t>
            </a:r>
            <a:r>
              <a:rPr lang="en-US" dirty="0" err="1">
                <a:solidFill>
                  <a:srgbClr val="F2F2F2"/>
                </a:solidFill>
              </a:rPr>
              <a:t>Discoverourtown</a:t>
            </a:r>
            <a:endParaRPr lang="en-US" dirty="0">
              <a:solidFill>
                <a:srgbClr val="F2F2F2"/>
              </a:solidFill>
            </a:endParaRPr>
          </a:p>
          <a:p>
            <a:pPr marL="285750" indent="-285750"/>
            <a:r>
              <a:rPr lang="en-US" dirty="0">
                <a:solidFill>
                  <a:srgbClr val="F2F2F2"/>
                </a:solidFill>
              </a:rPr>
              <a:t>18. </a:t>
            </a:r>
            <a:r>
              <a:rPr lang="en-US" dirty="0" err="1">
                <a:solidFill>
                  <a:srgbClr val="F2F2F2"/>
                </a:solidFill>
              </a:rPr>
              <a:t>Ezlocal</a:t>
            </a:r>
            <a:endParaRPr lang="en-US" dirty="0">
              <a:solidFill>
                <a:srgbClr val="F2F2F2"/>
              </a:solidFill>
            </a:endParaRPr>
          </a:p>
          <a:p>
            <a:pPr marL="285750" indent="-285750"/>
            <a:r>
              <a:rPr lang="en-US" dirty="0">
                <a:solidFill>
                  <a:srgbClr val="F2F2F2"/>
                </a:solidFill>
              </a:rPr>
              <a:t>19. Facebook</a:t>
            </a:r>
          </a:p>
          <a:p>
            <a:pPr marL="285750" indent="-285750"/>
            <a:r>
              <a:rPr lang="en-US" dirty="0">
                <a:solidFill>
                  <a:srgbClr val="F2F2F2"/>
                </a:solidFill>
              </a:rPr>
              <a:t>20. </a:t>
            </a:r>
            <a:r>
              <a:rPr lang="en-US" dirty="0" err="1">
                <a:solidFill>
                  <a:srgbClr val="F2F2F2"/>
                </a:solidFill>
              </a:rPr>
              <a:t>Finditnow</a:t>
            </a:r>
            <a:endParaRPr lang="en-US" dirty="0">
              <a:solidFill>
                <a:srgbClr val="F2F2F2"/>
              </a:solidFill>
            </a:endParaRPr>
          </a:p>
          <a:p>
            <a:pPr marL="285750" indent="-285750"/>
            <a:r>
              <a:rPr lang="en-US" dirty="0">
                <a:solidFill>
                  <a:srgbClr val="F2F2F2"/>
                </a:solidFill>
              </a:rPr>
              <a:t>21. </a:t>
            </a:r>
            <a:r>
              <a:rPr lang="en-US" dirty="0" err="1">
                <a:solidFill>
                  <a:srgbClr val="F2F2F2"/>
                </a:solidFill>
              </a:rPr>
              <a:t>Genieknows</a:t>
            </a:r>
            <a:endParaRPr lang="en-US" dirty="0">
              <a:solidFill>
                <a:srgbClr val="F2F2F2"/>
              </a:solidFill>
            </a:endParaRPr>
          </a:p>
          <a:p>
            <a:pPr marL="285750" indent="-285750"/>
            <a:r>
              <a:rPr lang="en-US" dirty="0">
                <a:solidFill>
                  <a:srgbClr val="F2F2F2"/>
                </a:solidFill>
              </a:rPr>
              <a:t>22. </a:t>
            </a:r>
            <a:r>
              <a:rPr lang="en-US" dirty="0" err="1">
                <a:solidFill>
                  <a:srgbClr val="F2F2F2"/>
                </a:solidFill>
              </a:rPr>
              <a:t>Getfave</a:t>
            </a:r>
            <a:endParaRPr lang="en-US" dirty="0">
              <a:solidFill>
                <a:srgbClr val="F2F2F2"/>
              </a:solidFill>
            </a:endParaRPr>
          </a:p>
          <a:p>
            <a:pPr marL="285750" indent="-285750"/>
            <a:r>
              <a:rPr lang="en-US" dirty="0">
                <a:solidFill>
                  <a:srgbClr val="F2F2F2"/>
                </a:solidFill>
              </a:rPr>
              <a:t>23. Google</a:t>
            </a:r>
          </a:p>
          <a:p>
            <a:pPr marL="285750" indent="-285750"/>
            <a:r>
              <a:rPr lang="en-US" dirty="0">
                <a:solidFill>
                  <a:srgbClr val="F2F2F2"/>
                </a:solidFill>
              </a:rPr>
              <a:t>24. </a:t>
            </a:r>
            <a:r>
              <a:rPr lang="en-US" dirty="0" err="1">
                <a:solidFill>
                  <a:srgbClr val="F2F2F2"/>
                </a:solidFill>
              </a:rPr>
              <a:t>Hotfrog</a:t>
            </a:r>
            <a:endParaRPr lang="en-US" dirty="0">
              <a:solidFill>
                <a:srgbClr val="F2F2F2"/>
              </a:solidFill>
            </a:endParaRPr>
          </a:p>
          <a:p>
            <a:pPr marL="285750" indent="-285750"/>
            <a:r>
              <a:rPr lang="en-US" dirty="0">
                <a:solidFill>
                  <a:srgbClr val="F2F2F2"/>
                </a:solidFill>
              </a:rPr>
              <a:t>25. </a:t>
            </a:r>
            <a:r>
              <a:rPr lang="en-US" dirty="0" err="1">
                <a:solidFill>
                  <a:srgbClr val="F2F2F2"/>
                </a:solidFill>
              </a:rPr>
              <a:t>Infignos</a:t>
            </a:r>
            <a:endParaRPr lang="en-US" dirty="0">
              <a:solidFill>
                <a:srgbClr val="F2F2F2"/>
              </a:solidFill>
            </a:endParaRPr>
          </a:p>
          <a:p>
            <a:pPr marL="285750" indent="-285750"/>
            <a:r>
              <a:rPr lang="en-US" dirty="0">
                <a:solidFill>
                  <a:srgbClr val="F2F2F2"/>
                </a:solidFill>
              </a:rPr>
              <a:t>26. </a:t>
            </a:r>
            <a:r>
              <a:rPr lang="en-US" dirty="0" err="1">
                <a:solidFill>
                  <a:srgbClr val="F2F2F2"/>
                </a:solidFill>
              </a:rPr>
              <a:t>InfoUSA</a:t>
            </a:r>
            <a:endParaRPr lang="en-US" dirty="0">
              <a:solidFill>
                <a:srgbClr val="F2F2F2"/>
              </a:solidFill>
            </a:endParaRPr>
          </a:p>
          <a:p>
            <a:pPr marL="285750" indent="-285750"/>
            <a:r>
              <a:rPr lang="en-US" dirty="0">
                <a:solidFill>
                  <a:srgbClr val="F2F2F2"/>
                </a:solidFill>
              </a:rPr>
              <a:t>27. </a:t>
            </a:r>
            <a:r>
              <a:rPr lang="en-US" dirty="0" err="1">
                <a:solidFill>
                  <a:srgbClr val="F2F2F2"/>
                </a:solidFill>
              </a:rPr>
              <a:t>Judysbook</a:t>
            </a:r>
            <a:endParaRPr lang="en-US" dirty="0">
              <a:solidFill>
                <a:srgbClr val="F2F2F2"/>
              </a:solidFill>
            </a:endParaRPr>
          </a:p>
          <a:p>
            <a:pPr marL="285750" indent="-285750"/>
            <a:r>
              <a:rPr lang="en-US" dirty="0">
                <a:solidFill>
                  <a:srgbClr val="F2F2F2"/>
                </a:solidFill>
              </a:rPr>
              <a:t>28. </a:t>
            </a:r>
            <a:r>
              <a:rPr lang="en-US" dirty="0" err="1">
                <a:solidFill>
                  <a:srgbClr val="F2F2F2"/>
                </a:solidFill>
              </a:rPr>
              <a:t>Justclicklocal</a:t>
            </a:r>
            <a:endParaRPr lang="en-US" dirty="0">
              <a:solidFill>
                <a:srgbClr val="F2F2F2"/>
              </a:solidFill>
            </a:endParaRPr>
          </a:p>
          <a:p>
            <a:pPr marL="285750" indent="-285750"/>
            <a:r>
              <a:rPr lang="en-US" dirty="0">
                <a:solidFill>
                  <a:srgbClr val="F2F2F2"/>
                </a:solidFill>
              </a:rPr>
              <a:t>29. Kudzu</a:t>
            </a:r>
          </a:p>
          <a:p>
            <a:pPr marL="285750" indent="-285750"/>
            <a:r>
              <a:rPr lang="en-US" dirty="0">
                <a:solidFill>
                  <a:srgbClr val="F2F2F2"/>
                </a:solidFill>
              </a:rPr>
              <a:t>30. </a:t>
            </a:r>
            <a:r>
              <a:rPr lang="en-US" dirty="0" err="1">
                <a:solidFill>
                  <a:srgbClr val="F2F2F2"/>
                </a:solidFill>
              </a:rPr>
              <a:t>Linkedin</a:t>
            </a:r>
            <a:endParaRPr lang="en-US" dirty="0">
              <a:solidFill>
                <a:srgbClr val="F2F2F2"/>
              </a:solidFill>
            </a:endParaRPr>
          </a:p>
          <a:p>
            <a:endParaRPr lang="en-US" dirty="0">
              <a:solidFill>
                <a:srgbClr val="F2F2F2"/>
              </a:solidFill>
            </a:endParaRPr>
          </a:p>
          <a:p>
            <a:endParaRPr lang="en-US" dirty="0">
              <a:solidFill>
                <a:srgbClr val="F2F2F2"/>
              </a:solidFill>
            </a:endParaRPr>
          </a:p>
        </p:txBody>
      </p:sp>
      <p:sp>
        <p:nvSpPr>
          <p:cNvPr id="10" name="Content Placeholder 9"/>
          <p:cNvSpPr>
            <a:spLocks noGrp="1"/>
          </p:cNvSpPr>
          <p:nvPr>
            <p:ph sz="half" idx="2"/>
          </p:nvPr>
        </p:nvSpPr>
        <p:spPr/>
        <p:txBody>
          <a:bodyPr>
            <a:normAutofit fontScale="32500" lnSpcReduction="20000"/>
          </a:bodyPr>
          <a:lstStyle/>
          <a:p>
            <a:pPr marL="285750" indent="-285750"/>
            <a:r>
              <a:rPr lang="en-US" dirty="0">
                <a:solidFill>
                  <a:srgbClr val="F2F2F2"/>
                </a:solidFill>
              </a:rPr>
              <a:t>31. </a:t>
            </a:r>
            <a:r>
              <a:rPr lang="en-US" dirty="0" err="1">
                <a:solidFill>
                  <a:srgbClr val="F2F2F2"/>
                </a:solidFill>
              </a:rPr>
              <a:t>Listedlocal</a:t>
            </a:r>
            <a:endParaRPr lang="en-US" dirty="0">
              <a:solidFill>
                <a:srgbClr val="F2F2F2"/>
              </a:solidFill>
            </a:endParaRPr>
          </a:p>
          <a:p>
            <a:pPr marL="285750" indent="-285750"/>
            <a:r>
              <a:rPr lang="en-US" dirty="0">
                <a:solidFill>
                  <a:srgbClr val="F2F2F2"/>
                </a:solidFill>
              </a:rPr>
              <a:t>32. Local Site submit</a:t>
            </a:r>
          </a:p>
          <a:p>
            <a:pPr marL="285750" indent="-285750"/>
            <a:r>
              <a:rPr lang="en-US" dirty="0">
                <a:solidFill>
                  <a:srgbClr val="F2F2F2"/>
                </a:solidFill>
              </a:rPr>
              <a:t>33. </a:t>
            </a:r>
            <a:r>
              <a:rPr lang="en-US" dirty="0" err="1">
                <a:solidFill>
                  <a:srgbClr val="F2F2F2"/>
                </a:solidFill>
              </a:rPr>
              <a:t>Local.com</a:t>
            </a:r>
            <a:endParaRPr lang="en-US" dirty="0">
              <a:solidFill>
                <a:srgbClr val="F2F2F2"/>
              </a:solidFill>
            </a:endParaRPr>
          </a:p>
          <a:p>
            <a:pPr marL="285750" indent="-285750"/>
            <a:r>
              <a:rPr lang="en-US" dirty="0">
                <a:solidFill>
                  <a:srgbClr val="F2F2F2"/>
                </a:solidFill>
              </a:rPr>
              <a:t>34. </a:t>
            </a:r>
            <a:r>
              <a:rPr lang="en-US" dirty="0" err="1">
                <a:solidFill>
                  <a:srgbClr val="F2F2F2"/>
                </a:solidFill>
              </a:rPr>
              <a:t>Localdatabase</a:t>
            </a:r>
            <a:endParaRPr lang="en-US" dirty="0">
              <a:solidFill>
                <a:srgbClr val="F2F2F2"/>
              </a:solidFill>
            </a:endParaRPr>
          </a:p>
          <a:p>
            <a:pPr marL="285750" indent="-285750"/>
            <a:r>
              <a:rPr lang="en-US" dirty="0">
                <a:solidFill>
                  <a:srgbClr val="F2F2F2"/>
                </a:solidFill>
              </a:rPr>
              <a:t>35. Magic Yellow</a:t>
            </a:r>
          </a:p>
          <a:p>
            <a:pPr marL="285750" indent="-285750"/>
            <a:r>
              <a:rPr lang="en-US" dirty="0">
                <a:solidFill>
                  <a:srgbClr val="F2F2F2"/>
                </a:solidFill>
              </a:rPr>
              <a:t>36. Manta</a:t>
            </a:r>
          </a:p>
          <a:p>
            <a:pPr marL="285750" indent="-285750"/>
            <a:r>
              <a:rPr lang="en-US" dirty="0">
                <a:solidFill>
                  <a:srgbClr val="F2F2F2"/>
                </a:solidFill>
              </a:rPr>
              <a:t>37. </a:t>
            </a:r>
            <a:r>
              <a:rPr lang="en-US" dirty="0" err="1">
                <a:solidFill>
                  <a:srgbClr val="F2F2F2"/>
                </a:solidFill>
              </a:rPr>
              <a:t>Mapquest</a:t>
            </a:r>
            <a:endParaRPr lang="en-US" dirty="0">
              <a:solidFill>
                <a:srgbClr val="F2F2F2"/>
              </a:solidFill>
            </a:endParaRPr>
          </a:p>
          <a:p>
            <a:pPr marL="285750" indent="-285750"/>
            <a:r>
              <a:rPr lang="en-US" dirty="0">
                <a:solidFill>
                  <a:srgbClr val="F2F2F2"/>
                </a:solidFill>
              </a:rPr>
              <a:t>38. </a:t>
            </a:r>
            <a:r>
              <a:rPr lang="en-US" dirty="0" err="1">
                <a:solidFill>
                  <a:srgbClr val="F2F2F2"/>
                </a:solidFill>
              </a:rPr>
              <a:t>MatchPoint</a:t>
            </a:r>
            <a:endParaRPr lang="en-US" dirty="0">
              <a:solidFill>
                <a:srgbClr val="F2F2F2"/>
              </a:solidFill>
            </a:endParaRPr>
          </a:p>
          <a:p>
            <a:pPr marL="285750" indent="-285750"/>
            <a:r>
              <a:rPr lang="en-US" dirty="0">
                <a:solidFill>
                  <a:srgbClr val="F2F2F2"/>
                </a:solidFill>
              </a:rPr>
              <a:t>39. Merchant Circle</a:t>
            </a:r>
          </a:p>
          <a:p>
            <a:pPr marL="285750" indent="-285750"/>
            <a:r>
              <a:rPr lang="en-US" dirty="0">
                <a:solidFill>
                  <a:srgbClr val="F2F2F2"/>
                </a:solidFill>
              </a:rPr>
              <a:t>40. </a:t>
            </a:r>
            <a:r>
              <a:rPr lang="en-US" dirty="0" err="1">
                <a:solidFill>
                  <a:srgbClr val="F2F2F2"/>
                </a:solidFill>
              </a:rPr>
              <a:t>Metrobot</a:t>
            </a:r>
            <a:endParaRPr lang="en-US" dirty="0">
              <a:solidFill>
                <a:srgbClr val="F2F2F2"/>
              </a:solidFill>
            </a:endParaRPr>
          </a:p>
          <a:p>
            <a:pPr marL="285750" indent="-285750"/>
            <a:r>
              <a:rPr lang="en-US" dirty="0">
                <a:solidFill>
                  <a:srgbClr val="F2F2F2"/>
                </a:solidFill>
              </a:rPr>
              <a:t>41. </a:t>
            </a:r>
            <a:r>
              <a:rPr lang="en-US" dirty="0" err="1">
                <a:solidFill>
                  <a:srgbClr val="F2F2F2"/>
                </a:solidFill>
              </a:rPr>
              <a:t>MojoPages</a:t>
            </a:r>
            <a:endParaRPr lang="en-US" dirty="0">
              <a:solidFill>
                <a:srgbClr val="F2F2F2"/>
              </a:solidFill>
            </a:endParaRPr>
          </a:p>
          <a:p>
            <a:pPr marL="285750" indent="-285750"/>
            <a:r>
              <a:rPr lang="en-US" dirty="0">
                <a:solidFill>
                  <a:srgbClr val="F2F2F2"/>
                </a:solidFill>
              </a:rPr>
              <a:t>42. </a:t>
            </a:r>
            <a:r>
              <a:rPr lang="en-US" dirty="0" err="1">
                <a:solidFill>
                  <a:srgbClr val="F2F2F2"/>
                </a:solidFill>
              </a:rPr>
              <a:t>MyCity</a:t>
            </a:r>
            <a:endParaRPr lang="en-US" dirty="0">
              <a:solidFill>
                <a:srgbClr val="F2F2F2"/>
              </a:solidFill>
            </a:endParaRPr>
          </a:p>
          <a:p>
            <a:pPr marL="285750" indent="-285750"/>
            <a:r>
              <a:rPr lang="en-US" dirty="0">
                <a:solidFill>
                  <a:srgbClr val="F2F2F2"/>
                </a:solidFill>
              </a:rPr>
              <a:t>43. </a:t>
            </a:r>
            <a:r>
              <a:rPr lang="en-US" dirty="0" err="1">
                <a:solidFill>
                  <a:srgbClr val="F2F2F2"/>
                </a:solidFill>
              </a:rPr>
              <a:t>Myhuckleberry</a:t>
            </a:r>
            <a:endParaRPr lang="en-US" dirty="0">
              <a:solidFill>
                <a:srgbClr val="F2F2F2"/>
              </a:solidFill>
            </a:endParaRPr>
          </a:p>
          <a:p>
            <a:pPr marL="285750" indent="-285750"/>
            <a:r>
              <a:rPr lang="en-US" dirty="0">
                <a:solidFill>
                  <a:srgbClr val="F2F2F2"/>
                </a:solidFill>
              </a:rPr>
              <a:t>44. </a:t>
            </a:r>
            <a:r>
              <a:rPr lang="en-US" dirty="0" err="1">
                <a:solidFill>
                  <a:srgbClr val="F2F2F2"/>
                </a:solidFill>
              </a:rPr>
              <a:t>Navteq</a:t>
            </a:r>
            <a:r>
              <a:rPr lang="en-US" dirty="0">
                <a:solidFill>
                  <a:srgbClr val="F2F2F2"/>
                </a:solidFill>
              </a:rPr>
              <a:t> GPS</a:t>
            </a:r>
          </a:p>
          <a:p>
            <a:pPr marL="285750" indent="-285750"/>
            <a:r>
              <a:rPr lang="en-US" dirty="0">
                <a:solidFill>
                  <a:srgbClr val="F2F2F2"/>
                </a:solidFill>
              </a:rPr>
              <a:t>45. </a:t>
            </a:r>
            <a:r>
              <a:rPr lang="en-US" dirty="0" err="1">
                <a:solidFill>
                  <a:srgbClr val="F2F2F2"/>
                </a:solidFill>
              </a:rPr>
              <a:t>Oneclicklocal</a:t>
            </a:r>
            <a:endParaRPr lang="en-US" dirty="0">
              <a:solidFill>
                <a:srgbClr val="F2F2F2"/>
              </a:solidFill>
            </a:endParaRPr>
          </a:p>
          <a:p>
            <a:pPr marL="285750" indent="-285750"/>
            <a:r>
              <a:rPr lang="en-US" dirty="0">
                <a:solidFill>
                  <a:srgbClr val="F2F2F2"/>
                </a:solidFill>
              </a:rPr>
              <a:t>46. </a:t>
            </a:r>
            <a:r>
              <a:rPr lang="en-US" dirty="0" err="1">
                <a:solidFill>
                  <a:srgbClr val="F2F2F2"/>
                </a:solidFill>
              </a:rPr>
              <a:t>Showmelocal</a:t>
            </a:r>
            <a:endParaRPr lang="en-US" dirty="0">
              <a:solidFill>
                <a:srgbClr val="F2F2F2"/>
              </a:solidFill>
            </a:endParaRPr>
          </a:p>
          <a:p>
            <a:pPr marL="285750" indent="-285750"/>
            <a:r>
              <a:rPr lang="en-US" dirty="0">
                <a:solidFill>
                  <a:srgbClr val="F2F2F2"/>
                </a:solidFill>
              </a:rPr>
              <a:t>47. </a:t>
            </a:r>
            <a:r>
              <a:rPr lang="en-US" dirty="0" err="1">
                <a:solidFill>
                  <a:srgbClr val="F2F2F2"/>
                </a:solidFill>
              </a:rPr>
              <a:t>Supermedia</a:t>
            </a:r>
            <a:endParaRPr lang="en-US" dirty="0">
              <a:solidFill>
                <a:srgbClr val="F2F2F2"/>
              </a:solidFill>
            </a:endParaRPr>
          </a:p>
          <a:p>
            <a:pPr marL="285750" indent="-285750"/>
            <a:r>
              <a:rPr lang="en-US" dirty="0">
                <a:solidFill>
                  <a:srgbClr val="F2F2F2"/>
                </a:solidFill>
              </a:rPr>
              <a:t>48. </a:t>
            </a:r>
            <a:r>
              <a:rPr lang="en-US" dirty="0" err="1">
                <a:solidFill>
                  <a:srgbClr val="F2F2F2"/>
                </a:solidFill>
              </a:rPr>
              <a:t>Superpages</a:t>
            </a:r>
            <a:endParaRPr lang="en-US" dirty="0">
              <a:solidFill>
                <a:srgbClr val="F2F2F2"/>
              </a:solidFill>
            </a:endParaRPr>
          </a:p>
          <a:p>
            <a:pPr marL="285750" indent="-285750"/>
            <a:r>
              <a:rPr lang="en-US" dirty="0">
                <a:solidFill>
                  <a:srgbClr val="F2F2F2"/>
                </a:solidFill>
              </a:rPr>
              <a:t>49. </a:t>
            </a:r>
            <a:r>
              <a:rPr lang="en-US" dirty="0" err="1">
                <a:solidFill>
                  <a:srgbClr val="F2F2F2"/>
                </a:solidFill>
              </a:rPr>
              <a:t>TeleAtlas</a:t>
            </a:r>
            <a:endParaRPr lang="en-US" dirty="0">
              <a:solidFill>
                <a:srgbClr val="F2F2F2"/>
              </a:solidFill>
            </a:endParaRPr>
          </a:p>
          <a:p>
            <a:pPr marL="285750" indent="-285750"/>
            <a:r>
              <a:rPr lang="en-US" dirty="0">
                <a:solidFill>
                  <a:srgbClr val="F2F2F2"/>
                </a:solidFill>
              </a:rPr>
              <a:t>50. </a:t>
            </a:r>
            <a:r>
              <a:rPr lang="en-US" dirty="0" err="1">
                <a:solidFill>
                  <a:srgbClr val="F2F2F2"/>
                </a:solidFill>
              </a:rPr>
              <a:t>ThinkLocal</a:t>
            </a:r>
            <a:endParaRPr lang="en-US" dirty="0">
              <a:solidFill>
                <a:srgbClr val="F2F2F2"/>
              </a:solidFill>
            </a:endParaRPr>
          </a:p>
          <a:p>
            <a:pPr marL="285750" indent="-285750"/>
            <a:r>
              <a:rPr lang="en-US" dirty="0">
                <a:solidFill>
                  <a:srgbClr val="F2F2F2"/>
                </a:solidFill>
              </a:rPr>
              <a:t>51. </a:t>
            </a:r>
            <a:r>
              <a:rPr lang="en-US" dirty="0" err="1">
                <a:solidFill>
                  <a:srgbClr val="F2F2F2"/>
                </a:solidFill>
              </a:rPr>
              <a:t>Topix</a:t>
            </a:r>
            <a:endParaRPr lang="en-US" dirty="0">
              <a:solidFill>
                <a:srgbClr val="F2F2F2"/>
              </a:solidFill>
            </a:endParaRPr>
          </a:p>
          <a:p>
            <a:pPr marL="285750" indent="-285750"/>
            <a:r>
              <a:rPr lang="en-US" dirty="0">
                <a:solidFill>
                  <a:srgbClr val="F2F2F2"/>
                </a:solidFill>
              </a:rPr>
              <a:t>52. </a:t>
            </a:r>
            <a:r>
              <a:rPr lang="en-US" dirty="0" err="1">
                <a:solidFill>
                  <a:srgbClr val="F2F2F2"/>
                </a:solidFill>
              </a:rPr>
              <a:t>Usdirectory</a:t>
            </a:r>
            <a:endParaRPr lang="en-US" dirty="0">
              <a:solidFill>
                <a:srgbClr val="F2F2F2"/>
              </a:solidFill>
            </a:endParaRPr>
          </a:p>
          <a:p>
            <a:pPr marL="285750" indent="-285750"/>
            <a:r>
              <a:rPr lang="en-US" dirty="0">
                <a:solidFill>
                  <a:srgbClr val="F2F2F2"/>
                </a:solidFill>
              </a:rPr>
              <a:t>53. </a:t>
            </a:r>
            <a:r>
              <a:rPr lang="en-US" dirty="0" err="1">
                <a:solidFill>
                  <a:srgbClr val="F2F2F2"/>
                </a:solidFill>
              </a:rPr>
              <a:t>USYellowPages</a:t>
            </a:r>
            <a:endParaRPr lang="en-US" dirty="0">
              <a:solidFill>
                <a:srgbClr val="F2F2F2"/>
              </a:solidFill>
            </a:endParaRPr>
          </a:p>
          <a:p>
            <a:pPr marL="285750" indent="-285750"/>
            <a:r>
              <a:rPr lang="en-US" dirty="0">
                <a:solidFill>
                  <a:srgbClr val="F2F2F2"/>
                </a:solidFill>
              </a:rPr>
              <a:t>54. </a:t>
            </a:r>
            <a:r>
              <a:rPr lang="en-US" dirty="0" err="1">
                <a:solidFill>
                  <a:srgbClr val="F2F2F2"/>
                </a:solidFill>
              </a:rPr>
              <a:t>Whitepages</a:t>
            </a:r>
            <a:endParaRPr lang="en-US" dirty="0">
              <a:solidFill>
                <a:srgbClr val="F2F2F2"/>
              </a:solidFill>
            </a:endParaRPr>
          </a:p>
          <a:p>
            <a:pPr marL="285750" indent="-285750"/>
            <a:r>
              <a:rPr lang="en-US" dirty="0">
                <a:solidFill>
                  <a:srgbClr val="F2F2F2"/>
                </a:solidFill>
              </a:rPr>
              <a:t>55. Yahoo!</a:t>
            </a:r>
          </a:p>
          <a:p>
            <a:pPr marL="285750" indent="-285750"/>
            <a:r>
              <a:rPr lang="en-US" dirty="0">
                <a:solidFill>
                  <a:srgbClr val="F2F2F2"/>
                </a:solidFill>
              </a:rPr>
              <a:t>56. </a:t>
            </a:r>
            <a:r>
              <a:rPr lang="en-US" dirty="0" err="1">
                <a:solidFill>
                  <a:srgbClr val="F2F2F2"/>
                </a:solidFill>
              </a:rPr>
              <a:t>Yellowbook</a:t>
            </a:r>
            <a:endParaRPr lang="en-US" dirty="0">
              <a:solidFill>
                <a:srgbClr val="F2F2F2"/>
              </a:solidFill>
            </a:endParaRPr>
          </a:p>
          <a:p>
            <a:pPr marL="285750" indent="-285750"/>
            <a:r>
              <a:rPr lang="en-US" dirty="0">
                <a:solidFill>
                  <a:srgbClr val="F2F2F2"/>
                </a:solidFill>
              </a:rPr>
              <a:t>57. </a:t>
            </a:r>
            <a:r>
              <a:rPr lang="en-US" dirty="0" err="1">
                <a:solidFill>
                  <a:srgbClr val="F2F2F2"/>
                </a:solidFill>
              </a:rPr>
              <a:t>Yellowbot</a:t>
            </a:r>
            <a:endParaRPr lang="en-US" dirty="0">
              <a:solidFill>
                <a:srgbClr val="F2F2F2"/>
              </a:solidFill>
            </a:endParaRPr>
          </a:p>
          <a:p>
            <a:pPr marL="285750" indent="-285750"/>
            <a:r>
              <a:rPr lang="en-US" dirty="0">
                <a:solidFill>
                  <a:srgbClr val="F2F2F2"/>
                </a:solidFill>
              </a:rPr>
              <a:t>58. </a:t>
            </a:r>
            <a:r>
              <a:rPr lang="en-US" dirty="0" err="1">
                <a:solidFill>
                  <a:srgbClr val="F2F2F2"/>
                </a:solidFill>
              </a:rPr>
              <a:t>Yellowee</a:t>
            </a:r>
            <a:endParaRPr lang="en-US" dirty="0">
              <a:solidFill>
                <a:srgbClr val="F2F2F2"/>
              </a:solidFill>
            </a:endParaRPr>
          </a:p>
          <a:p>
            <a:pPr marL="285750" indent="-285750"/>
            <a:r>
              <a:rPr lang="en-US" dirty="0">
                <a:solidFill>
                  <a:srgbClr val="F2F2F2"/>
                </a:solidFill>
              </a:rPr>
              <a:t>59. Yelp</a:t>
            </a:r>
          </a:p>
          <a:p>
            <a:pPr marL="285750" indent="-285750"/>
            <a:r>
              <a:rPr lang="en-US" dirty="0">
                <a:solidFill>
                  <a:srgbClr val="F2F2F2"/>
                </a:solidFill>
              </a:rPr>
              <a:t>60. </a:t>
            </a:r>
            <a:r>
              <a:rPr lang="en-US" dirty="0" err="1">
                <a:solidFill>
                  <a:srgbClr val="F2F2F2"/>
                </a:solidFill>
              </a:rPr>
              <a:t>Zipweb</a:t>
            </a:r>
            <a:endParaRPr lang="en-US" dirty="0">
              <a:solidFill>
                <a:srgbClr val="F2F2F2"/>
              </a:solidFill>
            </a:endParaRPr>
          </a:p>
          <a:p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88086" y="123626"/>
            <a:ext cx="3048000" cy="71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80644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blank slide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-3174"/>
            <a:ext cx="9148232" cy="6861174"/>
          </a:xfrm>
          <a:prstGeom prst="rect">
            <a:avLst/>
          </a:prstGeom>
        </p:spPr>
      </p:pic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n-US" sz="2800" b="0" dirty="0" smtClean="0">
                <a:solidFill>
                  <a:srgbClr val="F2F2F2"/>
                </a:solidFill>
                <a:latin typeface="Arial"/>
                <a:cs typeface="Arial"/>
              </a:rPr>
              <a:t>Business Directories</a:t>
            </a:r>
            <a:br>
              <a:rPr lang="en-US" sz="2800" b="0" dirty="0" smtClean="0">
                <a:solidFill>
                  <a:srgbClr val="F2F2F2"/>
                </a:solidFill>
                <a:latin typeface="Arial"/>
                <a:cs typeface="Arial"/>
              </a:rPr>
            </a:br>
            <a:r>
              <a:rPr lang="en-US" sz="2800" dirty="0" smtClean="0">
                <a:solidFill>
                  <a:srgbClr val="F2F2F2"/>
                </a:solidFill>
                <a:latin typeface="Arial"/>
                <a:cs typeface="Arial"/>
              </a:rPr>
              <a:t>Built for Kingsport (60 listings)</a:t>
            </a:r>
            <a:br>
              <a:rPr lang="en-US" sz="2800" dirty="0" smtClean="0">
                <a:solidFill>
                  <a:srgbClr val="F2F2F2"/>
                </a:solidFill>
                <a:latin typeface="Arial"/>
                <a:cs typeface="Arial"/>
              </a:rPr>
            </a:br>
            <a:r>
              <a:rPr lang="en-US" sz="2800" dirty="0" smtClean="0">
                <a:solidFill>
                  <a:srgbClr val="F2F2F2"/>
                </a:solidFill>
                <a:latin typeface="Arial"/>
                <a:cs typeface="Arial"/>
              </a:rPr>
              <a:t>Optimized &amp; Managed</a:t>
            </a:r>
            <a:endParaRPr lang="en-US" sz="2800" b="0" dirty="0">
              <a:solidFill>
                <a:srgbClr val="F2F2F2"/>
              </a:solidFill>
              <a:latin typeface="Arial"/>
              <a:cs typeface="Arial"/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sz="half" idx="1"/>
          </p:nvPr>
        </p:nvSpPr>
        <p:spPr/>
        <p:txBody>
          <a:bodyPr>
            <a:normAutofit fontScale="32500" lnSpcReduction="20000"/>
          </a:bodyPr>
          <a:lstStyle/>
          <a:p>
            <a:pPr marL="285750" indent="-285750"/>
            <a:r>
              <a:rPr lang="en-US" dirty="0">
                <a:solidFill>
                  <a:srgbClr val="F2F2F2"/>
                </a:solidFill>
              </a:rPr>
              <a:t>1. 2findLocal</a:t>
            </a:r>
          </a:p>
          <a:p>
            <a:pPr marL="285750" indent="-285750"/>
            <a:r>
              <a:rPr lang="en-US" dirty="0">
                <a:solidFill>
                  <a:srgbClr val="F2F2F2"/>
                </a:solidFill>
              </a:rPr>
              <a:t>2. Addresses</a:t>
            </a:r>
          </a:p>
          <a:p>
            <a:pPr marL="285750" indent="-285750"/>
            <a:r>
              <a:rPr lang="en-US" dirty="0">
                <a:solidFill>
                  <a:srgbClr val="F2F2F2"/>
                </a:solidFill>
              </a:rPr>
              <a:t>3. </a:t>
            </a:r>
            <a:r>
              <a:rPr lang="en-US" dirty="0" err="1">
                <a:solidFill>
                  <a:srgbClr val="F2F2F2"/>
                </a:solidFill>
              </a:rPr>
              <a:t>AmericanTowns</a:t>
            </a:r>
            <a:endParaRPr lang="en-US" dirty="0">
              <a:solidFill>
                <a:srgbClr val="F2F2F2"/>
              </a:solidFill>
            </a:endParaRPr>
          </a:p>
          <a:p>
            <a:pPr marL="285750" indent="-285750"/>
            <a:r>
              <a:rPr lang="en-US" dirty="0">
                <a:solidFill>
                  <a:srgbClr val="F2F2F2"/>
                </a:solidFill>
              </a:rPr>
              <a:t>4. Angie’s List</a:t>
            </a:r>
          </a:p>
          <a:p>
            <a:pPr marL="285750" indent="-285750"/>
            <a:r>
              <a:rPr lang="en-US" dirty="0">
                <a:solidFill>
                  <a:srgbClr val="F2F2F2"/>
                </a:solidFill>
              </a:rPr>
              <a:t>5. Best of the Web</a:t>
            </a:r>
          </a:p>
          <a:p>
            <a:pPr marL="285750" indent="-285750"/>
            <a:r>
              <a:rPr lang="en-US" dirty="0">
                <a:solidFill>
                  <a:srgbClr val="F2F2F2"/>
                </a:solidFill>
              </a:rPr>
              <a:t>6. Bing</a:t>
            </a:r>
          </a:p>
          <a:p>
            <a:pPr marL="285750" indent="-285750"/>
            <a:r>
              <a:rPr lang="en-US" dirty="0">
                <a:solidFill>
                  <a:srgbClr val="F2F2F2"/>
                </a:solidFill>
              </a:rPr>
              <a:t>7. </a:t>
            </a:r>
            <a:r>
              <a:rPr lang="en-US" dirty="0" err="1">
                <a:solidFill>
                  <a:srgbClr val="F2F2F2"/>
                </a:solidFill>
              </a:rPr>
              <a:t>BizJournals.com</a:t>
            </a:r>
            <a:endParaRPr lang="en-US" dirty="0">
              <a:solidFill>
                <a:srgbClr val="F2F2F2"/>
              </a:solidFill>
            </a:endParaRPr>
          </a:p>
          <a:p>
            <a:pPr marL="285750" indent="-285750"/>
            <a:r>
              <a:rPr lang="en-US" dirty="0">
                <a:solidFill>
                  <a:srgbClr val="F2F2F2"/>
                </a:solidFill>
              </a:rPr>
              <a:t>8. </a:t>
            </a:r>
            <a:r>
              <a:rPr lang="en-US" dirty="0" err="1">
                <a:solidFill>
                  <a:srgbClr val="F2F2F2"/>
                </a:solidFill>
              </a:rPr>
              <a:t>Biznik</a:t>
            </a:r>
            <a:endParaRPr lang="en-US" dirty="0">
              <a:solidFill>
                <a:srgbClr val="F2F2F2"/>
              </a:solidFill>
            </a:endParaRPr>
          </a:p>
          <a:p>
            <a:pPr marL="285750" indent="-285750"/>
            <a:r>
              <a:rPr lang="en-US" dirty="0">
                <a:solidFill>
                  <a:srgbClr val="F2F2F2"/>
                </a:solidFill>
              </a:rPr>
              <a:t>9. </a:t>
            </a:r>
            <a:r>
              <a:rPr lang="en-US" dirty="0" err="1">
                <a:solidFill>
                  <a:srgbClr val="F2F2F2"/>
                </a:solidFill>
              </a:rPr>
              <a:t>Brownbook</a:t>
            </a:r>
            <a:endParaRPr lang="en-US" dirty="0">
              <a:solidFill>
                <a:srgbClr val="F2F2F2"/>
              </a:solidFill>
            </a:endParaRPr>
          </a:p>
          <a:p>
            <a:pPr marL="285750" indent="-285750"/>
            <a:r>
              <a:rPr lang="en-US" dirty="0">
                <a:solidFill>
                  <a:srgbClr val="F2F2F2"/>
                </a:solidFill>
              </a:rPr>
              <a:t>10. </a:t>
            </a:r>
            <a:r>
              <a:rPr lang="en-US" dirty="0" err="1">
                <a:solidFill>
                  <a:srgbClr val="F2F2F2"/>
                </a:solidFill>
              </a:rPr>
              <a:t>ChoiceVendor.com</a:t>
            </a:r>
            <a:endParaRPr lang="en-US" dirty="0">
              <a:solidFill>
                <a:srgbClr val="F2F2F2"/>
              </a:solidFill>
            </a:endParaRPr>
          </a:p>
          <a:p>
            <a:pPr marL="285750" indent="-285750"/>
            <a:r>
              <a:rPr lang="en-US" dirty="0">
                <a:solidFill>
                  <a:srgbClr val="F2F2F2"/>
                </a:solidFill>
              </a:rPr>
              <a:t>11. </a:t>
            </a:r>
            <a:r>
              <a:rPr lang="en-US" dirty="0" err="1">
                <a:solidFill>
                  <a:srgbClr val="F2F2F2"/>
                </a:solidFill>
              </a:rPr>
              <a:t>Citysearch</a:t>
            </a:r>
            <a:endParaRPr lang="en-US" dirty="0">
              <a:solidFill>
                <a:srgbClr val="F2F2F2"/>
              </a:solidFill>
            </a:endParaRPr>
          </a:p>
          <a:p>
            <a:pPr marL="285750" indent="-285750"/>
            <a:r>
              <a:rPr lang="en-US" dirty="0">
                <a:solidFill>
                  <a:srgbClr val="F2F2F2"/>
                </a:solidFill>
              </a:rPr>
              <a:t>12. </a:t>
            </a:r>
            <a:r>
              <a:rPr lang="en-US" dirty="0" err="1">
                <a:solidFill>
                  <a:srgbClr val="F2F2F2"/>
                </a:solidFill>
              </a:rPr>
              <a:t>CitySlick</a:t>
            </a:r>
            <a:endParaRPr lang="en-US" dirty="0">
              <a:solidFill>
                <a:srgbClr val="F2F2F2"/>
              </a:solidFill>
            </a:endParaRPr>
          </a:p>
          <a:p>
            <a:pPr marL="285750" indent="-285750"/>
            <a:r>
              <a:rPr lang="en-US" dirty="0">
                <a:solidFill>
                  <a:srgbClr val="F2F2F2"/>
                </a:solidFill>
              </a:rPr>
              <a:t>13. </a:t>
            </a:r>
            <a:r>
              <a:rPr lang="en-US" dirty="0" err="1">
                <a:solidFill>
                  <a:srgbClr val="F2F2F2"/>
                </a:solidFill>
              </a:rPr>
              <a:t>Citysquares</a:t>
            </a:r>
            <a:endParaRPr lang="en-US" dirty="0">
              <a:solidFill>
                <a:srgbClr val="F2F2F2"/>
              </a:solidFill>
            </a:endParaRPr>
          </a:p>
          <a:p>
            <a:pPr marL="285750" indent="-285750"/>
            <a:r>
              <a:rPr lang="en-US" dirty="0">
                <a:solidFill>
                  <a:srgbClr val="F2F2F2"/>
                </a:solidFill>
              </a:rPr>
              <a:t>14. </a:t>
            </a:r>
            <a:r>
              <a:rPr lang="en-US" dirty="0" err="1">
                <a:solidFill>
                  <a:srgbClr val="F2F2F2"/>
                </a:solidFill>
              </a:rPr>
              <a:t>Cylex-Usa</a:t>
            </a:r>
            <a:endParaRPr lang="en-US" dirty="0">
              <a:solidFill>
                <a:srgbClr val="F2F2F2"/>
              </a:solidFill>
            </a:endParaRPr>
          </a:p>
          <a:p>
            <a:pPr marL="285750" indent="-285750"/>
            <a:r>
              <a:rPr lang="en-US" dirty="0">
                <a:solidFill>
                  <a:srgbClr val="F2F2F2"/>
                </a:solidFill>
              </a:rPr>
              <a:t>15. </a:t>
            </a:r>
            <a:r>
              <a:rPr lang="en-US" dirty="0" err="1">
                <a:solidFill>
                  <a:srgbClr val="F2F2F2"/>
                </a:solidFill>
              </a:rPr>
              <a:t>Dex</a:t>
            </a:r>
            <a:endParaRPr lang="en-US" dirty="0">
              <a:solidFill>
                <a:srgbClr val="F2F2F2"/>
              </a:solidFill>
            </a:endParaRPr>
          </a:p>
          <a:p>
            <a:pPr marL="285750" indent="-285750"/>
            <a:r>
              <a:rPr lang="en-US" dirty="0">
                <a:solidFill>
                  <a:srgbClr val="F2F2F2"/>
                </a:solidFill>
              </a:rPr>
              <a:t>16. </a:t>
            </a:r>
            <a:r>
              <a:rPr lang="en-US" dirty="0" err="1">
                <a:solidFill>
                  <a:srgbClr val="F2F2F2"/>
                </a:solidFill>
              </a:rPr>
              <a:t>Dexknows</a:t>
            </a:r>
            <a:endParaRPr lang="en-US" dirty="0">
              <a:solidFill>
                <a:srgbClr val="F2F2F2"/>
              </a:solidFill>
            </a:endParaRPr>
          </a:p>
          <a:p>
            <a:pPr marL="285750" indent="-285750"/>
            <a:r>
              <a:rPr lang="en-US" dirty="0">
                <a:solidFill>
                  <a:srgbClr val="F2F2F2"/>
                </a:solidFill>
              </a:rPr>
              <a:t>17. </a:t>
            </a:r>
            <a:r>
              <a:rPr lang="en-US" dirty="0" err="1">
                <a:solidFill>
                  <a:srgbClr val="F2F2F2"/>
                </a:solidFill>
              </a:rPr>
              <a:t>Discoverourtown</a:t>
            </a:r>
            <a:endParaRPr lang="en-US" dirty="0">
              <a:solidFill>
                <a:srgbClr val="F2F2F2"/>
              </a:solidFill>
            </a:endParaRPr>
          </a:p>
          <a:p>
            <a:pPr marL="285750" indent="-285750"/>
            <a:r>
              <a:rPr lang="en-US" dirty="0">
                <a:solidFill>
                  <a:srgbClr val="F2F2F2"/>
                </a:solidFill>
              </a:rPr>
              <a:t>18. </a:t>
            </a:r>
            <a:r>
              <a:rPr lang="en-US" dirty="0" err="1">
                <a:solidFill>
                  <a:srgbClr val="F2F2F2"/>
                </a:solidFill>
              </a:rPr>
              <a:t>Ezlocal</a:t>
            </a:r>
            <a:endParaRPr lang="en-US" dirty="0">
              <a:solidFill>
                <a:srgbClr val="F2F2F2"/>
              </a:solidFill>
            </a:endParaRPr>
          </a:p>
          <a:p>
            <a:pPr marL="285750" indent="-285750"/>
            <a:r>
              <a:rPr lang="en-US" dirty="0">
                <a:solidFill>
                  <a:srgbClr val="F2F2F2"/>
                </a:solidFill>
              </a:rPr>
              <a:t>19. Facebook</a:t>
            </a:r>
          </a:p>
          <a:p>
            <a:pPr marL="285750" indent="-285750"/>
            <a:r>
              <a:rPr lang="en-US" dirty="0">
                <a:solidFill>
                  <a:srgbClr val="F2F2F2"/>
                </a:solidFill>
              </a:rPr>
              <a:t>20. </a:t>
            </a:r>
            <a:r>
              <a:rPr lang="en-US" dirty="0" err="1">
                <a:solidFill>
                  <a:srgbClr val="F2F2F2"/>
                </a:solidFill>
              </a:rPr>
              <a:t>Finditnow</a:t>
            </a:r>
            <a:endParaRPr lang="en-US" dirty="0">
              <a:solidFill>
                <a:srgbClr val="F2F2F2"/>
              </a:solidFill>
            </a:endParaRPr>
          </a:p>
          <a:p>
            <a:pPr marL="285750" indent="-285750"/>
            <a:r>
              <a:rPr lang="en-US" dirty="0">
                <a:solidFill>
                  <a:srgbClr val="F2F2F2"/>
                </a:solidFill>
              </a:rPr>
              <a:t>21. </a:t>
            </a:r>
            <a:r>
              <a:rPr lang="en-US" dirty="0" err="1">
                <a:solidFill>
                  <a:srgbClr val="F2F2F2"/>
                </a:solidFill>
              </a:rPr>
              <a:t>Genieknows</a:t>
            </a:r>
            <a:endParaRPr lang="en-US" dirty="0">
              <a:solidFill>
                <a:srgbClr val="F2F2F2"/>
              </a:solidFill>
            </a:endParaRPr>
          </a:p>
          <a:p>
            <a:pPr marL="285750" indent="-285750"/>
            <a:r>
              <a:rPr lang="en-US" dirty="0">
                <a:solidFill>
                  <a:srgbClr val="F2F2F2"/>
                </a:solidFill>
              </a:rPr>
              <a:t>22. </a:t>
            </a:r>
            <a:r>
              <a:rPr lang="en-US" dirty="0" err="1">
                <a:solidFill>
                  <a:srgbClr val="F2F2F2"/>
                </a:solidFill>
              </a:rPr>
              <a:t>Getfave</a:t>
            </a:r>
            <a:endParaRPr lang="en-US" dirty="0">
              <a:solidFill>
                <a:srgbClr val="F2F2F2"/>
              </a:solidFill>
            </a:endParaRPr>
          </a:p>
          <a:p>
            <a:pPr marL="285750" indent="-285750"/>
            <a:r>
              <a:rPr lang="en-US" dirty="0">
                <a:solidFill>
                  <a:srgbClr val="F2F2F2"/>
                </a:solidFill>
              </a:rPr>
              <a:t>23. Google</a:t>
            </a:r>
          </a:p>
          <a:p>
            <a:pPr marL="285750" indent="-285750"/>
            <a:r>
              <a:rPr lang="en-US" dirty="0">
                <a:solidFill>
                  <a:srgbClr val="F2F2F2"/>
                </a:solidFill>
              </a:rPr>
              <a:t>24. </a:t>
            </a:r>
            <a:r>
              <a:rPr lang="en-US" dirty="0" err="1">
                <a:solidFill>
                  <a:srgbClr val="F2F2F2"/>
                </a:solidFill>
              </a:rPr>
              <a:t>Hotfrog</a:t>
            </a:r>
            <a:endParaRPr lang="en-US" dirty="0">
              <a:solidFill>
                <a:srgbClr val="F2F2F2"/>
              </a:solidFill>
            </a:endParaRPr>
          </a:p>
          <a:p>
            <a:pPr marL="285750" indent="-285750"/>
            <a:r>
              <a:rPr lang="en-US" dirty="0">
                <a:solidFill>
                  <a:srgbClr val="F2F2F2"/>
                </a:solidFill>
              </a:rPr>
              <a:t>25. </a:t>
            </a:r>
            <a:r>
              <a:rPr lang="en-US" dirty="0" err="1">
                <a:solidFill>
                  <a:srgbClr val="F2F2F2"/>
                </a:solidFill>
              </a:rPr>
              <a:t>Infignos</a:t>
            </a:r>
            <a:endParaRPr lang="en-US" dirty="0">
              <a:solidFill>
                <a:srgbClr val="F2F2F2"/>
              </a:solidFill>
            </a:endParaRPr>
          </a:p>
          <a:p>
            <a:pPr marL="285750" indent="-285750"/>
            <a:r>
              <a:rPr lang="en-US" dirty="0">
                <a:solidFill>
                  <a:srgbClr val="F2F2F2"/>
                </a:solidFill>
              </a:rPr>
              <a:t>26. </a:t>
            </a:r>
            <a:r>
              <a:rPr lang="en-US" dirty="0" err="1">
                <a:solidFill>
                  <a:srgbClr val="F2F2F2"/>
                </a:solidFill>
              </a:rPr>
              <a:t>InfoUSA</a:t>
            </a:r>
            <a:endParaRPr lang="en-US" dirty="0">
              <a:solidFill>
                <a:srgbClr val="F2F2F2"/>
              </a:solidFill>
            </a:endParaRPr>
          </a:p>
          <a:p>
            <a:pPr marL="285750" indent="-285750"/>
            <a:r>
              <a:rPr lang="en-US" dirty="0">
                <a:solidFill>
                  <a:srgbClr val="F2F2F2"/>
                </a:solidFill>
              </a:rPr>
              <a:t>27. </a:t>
            </a:r>
            <a:r>
              <a:rPr lang="en-US" dirty="0" err="1">
                <a:solidFill>
                  <a:srgbClr val="F2F2F2"/>
                </a:solidFill>
              </a:rPr>
              <a:t>Judysbook</a:t>
            </a:r>
            <a:endParaRPr lang="en-US" dirty="0">
              <a:solidFill>
                <a:srgbClr val="F2F2F2"/>
              </a:solidFill>
            </a:endParaRPr>
          </a:p>
          <a:p>
            <a:pPr marL="285750" indent="-285750"/>
            <a:r>
              <a:rPr lang="en-US" dirty="0">
                <a:solidFill>
                  <a:srgbClr val="F2F2F2"/>
                </a:solidFill>
              </a:rPr>
              <a:t>28. </a:t>
            </a:r>
            <a:r>
              <a:rPr lang="en-US" dirty="0" err="1">
                <a:solidFill>
                  <a:srgbClr val="F2F2F2"/>
                </a:solidFill>
              </a:rPr>
              <a:t>Justclicklocal</a:t>
            </a:r>
            <a:endParaRPr lang="en-US" dirty="0">
              <a:solidFill>
                <a:srgbClr val="F2F2F2"/>
              </a:solidFill>
            </a:endParaRPr>
          </a:p>
          <a:p>
            <a:pPr marL="285750" indent="-285750"/>
            <a:r>
              <a:rPr lang="en-US" dirty="0">
                <a:solidFill>
                  <a:srgbClr val="F2F2F2"/>
                </a:solidFill>
              </a:rPr>
              <a:t>29. Kudzu</a:t>
            </a:r>
          </a:p>
          <a:p>
            <a:pPr marL="285750" indent="-285750"/>
            <a:r>
              <a:rPr lang="en-US" dirty="0">
                <a:solidFill>
                  <a:srgbClr val="F2F2F2"/>
                </a:solidFill>
              </a:rPr>
              <a:t>30. </a:t>
            </a:r>
            <a:r>
              <a:rPr lang="en-US" dirty="0" err="1">
                <a:solidFill>
                  <a:srgbClr val="F2F2F2"/>
                </a:solidFill>
              </a:rPr>
              <a:t>Linkedin</a:t>
            </a:r>
            <a:endParaRPr lang="en-US" dirty="0">
              <a:solidFill>
                <a:srgbClr val="F2F2F2"/>
              </a:solidFill>
            </a:endParaRPr>
          </a:p>
          <a:p>
            <a:endParaRPr lang="en-US" dirty="0">
              <a:solidFill>
                <a:srgbClr val="F2F2F2"/>
              </a:solidFill>
            </a:endParaRPr>
          </a:p>
          <a:p>
            <a:endParaRPr lang="en-US" dirty="0">
              <a:solidFill>
                <a:srgbClr val="F2F2F2"/>
              </a:solidFill>
            </a:endParaRPr>
          </a:p>
        </p:txBody>
      </p:sp>
      <p:sp>
        <p:nvSpPr>
          <p:cNvPr id="10" name="Content Placeholder 9"/>
          <p:cNvSpPr>
            <a:spLocks noGrp="1"/>
          </p:cNvSpPr>
          <p:nvPr>
            <p:ph sz="half" idx="2"/>
          </p:nvPr>
        </p:nvSpPr>
        <p:spPr/>
        <p:txBody>
          <a:bodyPr>
            <a:normAutofit fontScale="32500" lnSpcReduction="20000"/>
          </a:bodyPr>
          <a:lstStyle/>
          <a:p>
            <a:pPr marL="285750" indent="-285750"/>
            <a:r>
              <a:rPr lang="en-US" dirty="0">
                <a:solidFill>
                  <a:srgbClr val="F2F2F2"/>
                </a:solidFill>
              </a:rPr>
              <a:t>31. </a:t>
            </a:r>
            <a:r>
              <a:rPr lang="en-US" dirty="0" err="1">
                <a:solidFill>
                  <a:srgbClr val="F2F2F2"/>
                </a:solidFill>
              </a:rPr>
              <a:t>Listedlocal</a:t>
            </a:r>
            <a:endParaRPr lang="en-US" dirty="0">
              <a:solidFill>
                <a:srgbClr val="F2F2F2"/>
              </a:solidFill>
            </a:endParaRPr>
          </a:p>
          <a:p>
            <a:pPr marL="285750" indent="-285750"/>
            <a:r>
              <a:rPr lang="en-US" dirty="0">
                <a:solidFill>
                  <a:srgbClr val="F2F2F2"/>
                </a:solidFill>
              </a:rPr>
              <a:t>32. Local Site submit</a:t>
            </a:r>
          </a:p>
          <a:p>
            <a:pPr marL="285750" indent="-285750"/>
            <a:r>
              <a:rPr lang="en-US" dirty="0">
                <a:solidFill>
                  <a:srgbClr val="F2F2F2"/>
                </a:solidFill>
              </a:rPr>
              <a:t>33. </a:t>
            </a:r>
            <a:r>
              <a:rPr lang="en-US" dirty="0" err="1">
                <a:solidFill>
                  <a:srgbClr val="F2F2F2"/>
                </a:solidFill>
              </a:rPr>
              <a:t>Local.com</a:t>
            </a:r>
            <a:endParaRPr lang="en-US" dirty="0">
              <a:solidFill>
                <a:srgbClr val="F2F2F2"/>
              </a:solidFill>
            </a:endParaRPr>
          </a:p>
          <a:p>
            <a:pPr marL="285750" indent="-285750"/>
            <a:r>
              <a:rPr lang="en-US" dirty="0">
                <a:solidFill>
                  <a:srgbClr val="F2F2F2"/>
                </a:solidFill>
              </a:rPr>
              <a:t>34. </a:t>
            </a:r>
            <a:r>
              <a:rPr lang="en-US" dirty="0" err="1">
                <a:solidFill>
                  <a:srgbClr val="F2F2F2"/>
                </a:solidFill>
              </a:rPr>
              <a:t>Localdatabase</a:t>
            </a:r>
            <a:endParaRPr lang="en-US" dirty="0">
              <a:solidFill>
                <a:srgbClr val="F2F2F2"/>
              </a:solidFill>
            </a:endParaRPr>
          </a:p>
          <a:p>
            <a:pPr marL="285750" indent="-285750"/>
            <a:r>
              <a:rPr lang="en-US" dirty="0">
                <a:solidFill>
                  <a:srgbClr val="F2F2F2"/>
                </a:solidFill>
              </a:rPr>
              <a:t>35. Magic Yellow</a:t>
            </a:r>
          </a:p>
          <a:p>
            <a:pPr marL="285750" indent="-285750"/>
            <a:r>
              <a:rPr lang="en-US" dirty="0">
                <a:solidFill>
                  <a:srgbClr val="F2F2F2"/>
                </a:solidFill>
              </a:rPr>
              <a:t>36. Manta</a:t>
            </a:r>
          </a:p>
          <a:p>
            <a:pPr marL="285750" indent="-285750"/>
            <a:r>
              <a:rPr lang="en-US" dirty="0">
                <a:solidFill>
                  <a:srgbClr val="F2F2F2"/>
                </a:solidFill>
              </a:rPr>
              <a:t>37. </a:t>
            </a:r>
            <a:r>
              <a:rPr lang="en-US" dirty="0" err="1">
                <a:solidFill>
                  <a:srgbClr val="F2F2F2"/>
                </a:solidFill>
              </a:rPr>
              <a:t>Mapquest</a:t>
            </a:r>
            <a:endParaRPr lang="en-US" dirty="0">
              <a:solidFill>
                <a:srgbClr val="F2F2F2"/>
              </a:solidFill>
            </a:endParaRPr>
          </a:p>
          <a:p>
            <a:pPr marL="285750" indent="-285750"/>
            <a:r>
              <a:rPr lang="en-US" dirty="0">
                <a:solidFill>
                  <a:srgbClr val="F2F2F2"/>
                </a:solidFill>
              </a:rPr>
              <a:t>38. </a:t>
            </a:r>
            <a:r>
              <a:rPr lang="en-US" dirty="0" err="1">
                <a:solidFill>
                  <a:srgbClr val="F2F2F2"/>
                </a:solidFill>
              </a:rPr>
              <a:t>MatchPoint</a:t>
            </a:r>
            <a:endParaRPr lang="en-US" dirty="0">
              <a:solidFill>
                <a:srgbClr val="F2F2F2"/>
              </a:solidFill>
            </a:endParaRPr>
          </a:p>
          <a:p>
            <a:pPr marL="285750" indent="-285750"/>
            <a:r>
              <a:rPr lang="en-US" dirty="0">
                <a:solidFill>
                  <a:srgbClr val="F2F2F2"/>
                </a:solidFill>
              </a:rPr>
              <a:t>39. Merchant Circle</a:t>
            </a:r>
          </a:p>
          <a:p>
            <a:pPr marL="285750" indent="-285750"/>
            <a:r>
              <a:rPr lang="en-US" dirty="0">
                <a:solidFill>
                  <a:srgbClr val="F2F2F2"/>
                </a:solidFill>
              </a:rPr>
              <a:t>40. </a:t>
            </a:r>
            <a:r>
              <a:rPr lang="en-US" dirty="0" err="1">
                <a:solidFill>
                  <a:srgbClr val="F2F2F2"/>
                </a:solidFill>
              </a:rPr>
              <a:t>Metrobot</a:t>
            </a:r>
            <a:endParaRPr lang="en-US" dirty="0">
              <a:solidFill>
                <a:srgbClr val="F2F2F2"/>
              </a:solidFill>
            </a:endParaRPr>
          </a:p>
          <a:p>
            <a:pPr marL="285750" indent="-285750"/>
            <a:r>
              <a:rPr lang="en-US" dirty="0">
                <a:solidFill>
                  <a:srgbClr val="F2F2F2"/>
                </a:solidFill>
              </a:rPr>
              <a:t>41. </a:t>
            </a:r>
            <a:r>
              <a:rPr lang="en-US" dirty="0" err="1">
                <a:solidFill>
                  <a:srgbClr val="F2F2F2"/>
                </a:solidFill>
              </a:rPr>
              <a:t>MojoPages</a:t>
            </a:r>
            <a:endParaRPr lang="en-US" dirty="0">
              <a:solidFill>
                <a:srgbClr val="F2F2F2"/>
              </a:solidFill>
            </a:endParaRPr>
          </a:p>
          <a:p>
            <a:pPr marL="285750" indent="-285750"/>
            <a:r>
              <a:rPr lang="en-US" dirty="0">
                <a:solidFill>
                  <a:srgbClr val="F2F2F2"/>
                </a:solidFill>
              </a:rPr>
              <a:t>42. </a:t>
            </a:r>
            <a:r>
              <a:rPr lang="en-US" dirty="0" err="1">
                <a:solidFill>
                  <a:srgbClr val="F2F2F2"/>
                </a:solidFill>
              </a:rPr>
              <a:t>MyCity</a:t>
            </a:r>
            <a:endParaRPr lang="en-US" dirty="0">
              <a:solidFill>
                <a:srgbClr val="F2F2F2"/>
              </a:solidFill>
            </a:endParaRPr>
          </a:p>
          <a:p>
            <a:pPr marL="285750" indent="-285750"/>
            <a:r>
              <a:rPr lang="en-US" dirty="0">
                <a:solidFill>
                  <a:srgbClr val="F2F2F2"/>
                </a:solidFill>
              </a:rPr>
              <a:t>43. </a:t>
            </a:r>
            <a:r>
              <a:rPr lang="en-US" dirty="0" err="1">
                <a:solidFill>
                  <a:srgbClr val="F2F2F2"/>
                </a:solidFill>
              </a:rPr>
              <a:t>Myhuckleberry</a:t>
            </a:r>
            <a:endParaRPr lang="en-US" dirty="0">
              <a:solidFill>
                <a:srgbClr val="F2F2F2"/>
              </a:solidFill>
            </a:endParaRPr>
          </a:p>
          <a:p>
            <a:pPr marL="285750" indent="-285750"/>
            <a:r>
              <a:rPr lang="en-US" dirty="0">
                <a:solidFill>
                  <a:srgbClr val="F2F2F2"/>
                </a:solidFill>
              </a:rPr>
              <a:t>44. </a:t>
            </a:r>
            <a:r>
              <a:rPr lang="en-US" dirty="0" err="1">
                <a:solidFill>
                  <a:srgbClr val="F2F2F2"/>
                </a:solidFill>
              </a:rPr>
              <a:t>Navteq</a:t>
            </a:r>
            <a:r>
              <a:rPr lang="en-US" dirty="0">
                <a:solidFill>
                  <a:srgbClr val="F2F2F2"/>
                </a:solidFill>
              </a:rPr>
              <a:t> GPS</a:t>
            </a:r>
          </a:p>
          <a:p>
            <a:pPr marL="285750" indent="-285750"/>
            <a:r>
              <a:rPr lang="en-US" dirty="0">
                <a:solidFill>
                  <a:srgbClr val="F2F2F2"/>
                </a:solidFill>
              </a:rPr>
              <a:t>45. </a:t>
            </a:r>
            <a:r>
              <a:rPr lang="en-US" dirty="0" err="1">
                <a:solidFill>
                  <a:srgbClr val="F2F2F2"/>
                </a:solidFill>
              </a:rPr>
              <a:t>Oneclicklocal</a:t>
            </a:r>
            <a:endParaRPr lang="en-US" dirty="0">
              <a:solidFill>
                <a:srgbClr val="F2F2F2"/>
              </a:solidFill>
            </a:endParaRPr>
          </a:p>
          <a:p>
            <a:pPr marL="285750" indent="-285750"/>
            <a:r>
              <a:rPr lang="en-US" dirty="0">
                <a:solidFill>
                  <a:srgbClr val="F2F2F2"/>
                </a:solidFill>
              </a:rPr>
              <a:t>46. </a:t>
            </a:r>
            <a:r>
              <a:rPr lang="en-US" dirty="0" err="1">
                <a:solidFill>
                  <a:srgbClr val="F2F2F2"/>
                </a:solidFill>
              </a:rPr>
              <a:t>Showmelocal</a:t>
            </a:r>
            <a:endParaRPr lang="en-US" dirty="0">
              <a:solidFill>
                <a:srgbClr val="F2F2F2"/>
              </a:solidFill>
            </a:endParaRPr>
          </a:p>
          <a:p>
            <a:pPr marL="285750" indent="-285750"/>
            <a:r>
              <a:rPr lang="en-US" dirty="0">
                <a:solidFill>
                  <a:srgbClr val="F2F2F2"/>
                </a:solidFill>
              </a:rPr>
              <a:t>47. </a:t>
            </a:r>
            <a:r>
              <a:rPr lang="en-US" dirty="0" err="1">
                <a:solidFill>
                  <a:srgbClr val="F2F2F2"/>
                </a:solidFill>
              </a:rPr>
              <a:t>Supermedia</a:t>
            </a:r>
            <a:endParaRPr lang="en-US" dirty="0">
              <a:solidFill>
                <a:srgbClr val="F2F2F2"/>
              </a:solidFill>
            </a:endParaRPr>
          </a:p>
          <a:p>
            <a:pPr marL="285750" indent="-285750"/>
            <a:r>
              <a:rPr lang="en-US" dirty="0">
                <a:solidFill>
                  <a:srgbClr val="F2F2F2"/>
                </a:solidFill>
              </a:rPr>
              <a:t>48. </a:t>
            </a:r>
            <a:r>
              <a:rPr lang="en-US" dirty="0" err="1">
                <a:solidFill>
                  <a:srgbClr val="F2F2F2"/>
                </a:solidFill>
              </a:rPr>
              <a:t>Superpages</a:t>
            </a:r>
            <a:endParaRPr lang="en-US" dirty="0">
              <a:solidFill>
                <a:srgbClr val="F2F2F2"/>
              </a:solidFill>
            </a:endParaRPr>
          </a:p>
          <a:p>
            <a:pPr marL="285750" indent="-285750"/>
            <a:r>
              <a:rPr lang="en-US" dirty="0">
                <a:solidFill>
                  <a:srgbClr val="F2F2F2"/>
                </a:solidFill>
              </a:rPr>
              <a:t>49. </a:t>
            </a:r>
            <a:r>
              <a:rPr lang="en-US" dirty="0" err="1">
                <a:solidFill>
                  <a:srgbClr val="F2F2F2"/>
                </a:solidFill>
              </a:rPr>
              <a:t>TeleAtlas</a:t>
            </a:r>
            <a:endParaRPr lang="en-US" dirty="0">
              <a:solidFill>
                <a:srgbClr val="F2F2F2"/>
              </a:solidFill>
            </a:endParaRPr>
          </a:p>
          <a:p>
            <a:pPr marL="285750" indent="-285750"/>
            <a:r>
              <a:rPr lang="en-US" dirty="0">
                <a:solidFill>
                  <a:srgbClr val="F2F2F2"/>
                </a:solidFill>
              </a:rPr>
              <a:t>50. </a:t>
            </a:r>
            <a:r>
              <a:rPr lang="en-US" dirty="0" err="1">
                <a:solidFill>
                  <a:srgbClr val="F2F2F2"/>
                </a:solidFill>
              </a:rPr>
              <a:t>ThinkLocal</a:t>
            </a:r>
            <a:endParaRPr lang="en-US" dirty="0">
              <a:solidFill>
                <a:srgbClr val="F2F2F2"/>
              </a:solidFill>
            </a:endParaRPr>
          </a:p>
          <a:p>
            <a:pPr marL="285750" indent="-285750"/>
            <a:r>
              <a:rPr lang="en-US" dirty="0">
                <a:solidFill>
                  <a:srgbClr val="F2F2F2"/>
                </a:solidFill>
              </a:rPr>
              <a:t>51. </a:t>
            </a:r>
            <a:r>
              <a:rPr lang="en-US" dirty="0" err="1">
                <a:solidFill>
                  <a:srgbClr val="F2F2F2"/>
                </a:solidFill>
              </a:rPr>
              <a:t>Topix</a:t>
            </a:r>
            <a:endParaRPr lang="en-US" dirty="0">
              <a:solidFill>
                <a:srgbClr val="F2F2F2"/>
              </a:solidFill>
            </a:endParaRPr>
          </a:p>
          <a:p>
            <a:pPr marL="285750" indent="-285750"/>
            <a:r>
              <a:rPr lang="en-US" dirty="0">
                <a:solidFill>
                  <a:srgbClr val="F2F2F2"/>
                </a:solidFill>
              </a:rPr>
              <a:t>52. </a:t>
            </a:r>
            <a:r>
              <a:rPr lang="en-US" dirty="0" err="1">
                <a:solidFill>
                  <a:srgbClr val="F2F2F2"/>
                </a:solidFill>
              </a:rPr>
              <a:t>Usdirectory</a:t>
            </a:r>
            <a:endParaRPr lang="en-US" dirty="0">
              <a:solidFill>
                <a:srgbClr val="F2F2F2"/>
              </a:solidFill>
            </a:endParaRPr>
          </a:p>
          <a:p>
            <a:pPr marL="285750" indent="-285750"/>
            <a:r>
              <a:rPr lang="en-US" dirty="0">
                <a:solidFill>
                  <a:srgbClr val="F2F2F2"/>
                </a:solidFill>
              </a:rPr>
              <a:t>53. </a:t>
            </a:r>
            <a:r>
              <a:rPr lang="en-US" dirty="0" err="1">
                <a:solidFill>
                  <a:srgbClr val="F2F2F2"/>
                </a:solidFill>
              </a:rPr>
              <a:t>USYellowPages</a:t>
            </a:r>
            <a:endParaRPr lang="en-US" dirty="0">
              <a:solidFill>
                <a:srgbClr val="F2F2F2"/>
              </a:solidFill>
            </a:endParaRPr>
          </a:p>
          <a:p>
            <a:pPr marL="285750" indent="-285750"/>
            <a:r>
              <a:rPr lang="en-US" dirty="0">
                <a:solidFill>
                  <a:srgbClr val="F2F2F2"/>
                </a:solidFill>
              </a:rPr>
              <a:t>54. </a:t>
            </a:r>
            <a:r>
              <a:rPr lang="en-US" dirty="0" err="1">
                <a:solidFill>
                  <a:srgbClr val="F2F2F2"/>
                </a:solidFill>
              </a:rPr>
              <a:t>Whitepages</a:t>
            </a:r>
            <a:endParaRPr lang="en-US" dirty="0">
              <a:solidFill>
                <a:srgbClr val="F2F2F2"/>
              </a:solidFill>
            </a:endParaRPr>
          </a:p>
          <a:p>
            <a:pPr marL="285750" indent="-285750"/>
            <a:r>
              <a:rPr lang="en-US" dirty="0">
                <a:solidFill>
                  <a:srgbClr val="F2F2F2"/>
                </a:solidFill>
              </a:rPr>
              <a:t>55. Yahoo!</a:t>
            </a:r>
          </a:p>
          <a:p>
            <a:pPr marL="285750" indent="-285750"/>
            <a:r>
              <a:rPr lang="en-US" dirty="0">
                <a:solidFill>
                  <a:srgbClr val="F2F2F2"/>
                </a:solidFill>
              </a:rPr>
              <a:t>56. </a:t>
            </a:r>
            <a:r>
              <a:rPr lang="en-US" dirty="0" err="1">
                <a:solidFill>
                  <a:srgbClr val="F2F2F2"/>
                </a:solidFill>
              </a:rPr>
              <a:t>Yellowbook</a:t>
            </a:r>
            <a:endParaRPr lang="en-US" dirty="0">
              <a:solidFill>
                <a:srgbClr val="F2F2F2"/>
              </a:solidFill>
            </a:endParaRPr>
          </a:p>
          <a:p>
            <a:pPr marL="285750" indent="-285750"/>
            <a:r>
              <a:rPr lang="en-US" dirty="0">
                <a:solidFill>
                  <a:srgbClr val="F2F2F2"/>
                </a:solidFill>
              </a:rPr>
              <a:t>57. </a:t>
            </a:r>
            <a:r>
              <a:rPr lang="en-US" dirty="0" err="1">
                <a:solidFill>
                  <a:srgbClr val="F2F2F2"/>
                </a:solidFill>
              </a:rPr>
              <a:t>Yellowbot</a:t>
            </a:r>
            <a:endParaRPr lang="en-US" dirty="0">
              <a:solidFill>
                <a:srgbClr val="F2F2F2"/>
              </a:solidFill>
            </a:endParaRPr>
          </a:p>
          <a:p>
            <a:pPr marL="285750" indent="-285750"/>
            <a:r>
              <a:rPr lang="en-US" dirty="0">
                <a:solidFill>
                  <a:srgbClr val="F2F2F2"/>
                </a:solidFill>
              </a:rPr>
              <a:t>58. </a:t>
            </a:r>
            <a:r>
              <a:rPr lang="en-US" dirty="0" err="1">
                <a:solidFill>
                  <a:srgbClr val="F2F2F2"/>
                </a:solidFill>
              </a:rPr>
              <a:t>Yellowee</a:t>
            </a:r>
            <a:endParaRPr lang="en-US" dirty="0">
              <a:solidFill>
                <a:srgbClr val="F2F2F2"/>
              </a:solidFill>
            </a:endParaRPr>
          </a:p>
          <a:p>
            <a:pPr marL="285750" indent="-285750"/>
            <a:r>
              <a:rPr lang="en-US" dirty="0">
                <a:solidFill>
                  <a:srgbClr val="F2F2F2"/>
                </a:solidFill>
              </a:rPr>
              <a:t>59. Yelp</a:t>
            </a:r>
          </a:p>
          <a:p>
            <a:pPr marL="285750" indent="-285750"/>
            <a:r>
              <a:rPr lang="en-US" dirty="0">
                <a:solidFill>
                  <a:srgbClr val="F2F2F2"/>
                </a:solidFill>
              </a:rPr>
              <a:t>60. </a:t>
            </a:r>
            <a:r>
              <a:rPr lang="en-US" dirty="0" err="1">
                <a:solidFill>
                  <a:srgbClr val="F2F2F2"/>
                </a:solidFill>
              </a:rPr>
              <a:t>Zipweb</a:t>
            </a:r>
            <a:endParaRPr lang="en-US" dirty="0">
              <a:solidFill>
                <a:srgbClr val="F2F2F2"/>
              </a:solidFill>
            </a:endParaRPr>
          </a:p>
          <a:p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88086" y="123626"/>
            <a:ext cx="3048000" cy="71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40264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blank slide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-3174"/>
            <a:ext cx="9148232" cy="6861174"/>
          </a:xfrm>
          <a:prstGeom prst="rect">
            <a:avLst/>
          </a:prstGeom>
        </p:spPr>
      </p:pic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2800" b="0" dirty="0" smtClean="0">
                <a:solidFill>
                  <a:srgbClr val="F2F2F2"/>
                </a:solidFill>
                <a:latin typeface="Arial"/>
                <a:cs typeface="Arial"/>
              </a:rPr>
              <a:t>New Ad Strategy </a:t>
            </a:r>
            <a:br>
              <a:rPr lang="en-US" sz="2800" b="0" dirty="0" smtClean="0">
                <a:solidFill>
                  <a:srgbClr val="F2F2F2"/>
                </a:solidFill>
                <a:latin typeface="Arial"/>
                <a:cs typeface="Arial"/>
              </a:rPr>
            </a:br>
            <a:r>
              <a:rPr lang="en-US" sz="2800" dirty="0" smtClean="0">
                <a:solidFill>
                  <a:srgbClr val="F2F2F2"/>
                </a:solidFill>
                <a:latin typeface="Arial"/>
                <a:cs typeface="Arial"/>
              </a:rPr>
              <a:t>for Google </a:t>
            </a:r>
            <a:r>
              <a:rPr lang="en-US" sz="2800" dirty="0" err="1" smtClean="0">
                <a:solidFill>
                  <a:srgbClr val="F2F2F2"/>
                </a:solidFill>
                <a:latin typeface="Arial"/>
                <a:cs typeface="Arial"/>
              </a:rPr>
              <a:t>Adwords</a:t>
            </a:r>
            <a:r>
              <a:rPr lang="en-US" sz="2800" dirty="0" smtClean="0">
                <a:solidFill>
                  <a:srgbClr val="F2F2F2"/>
                </a:solidFill>
                <a:latin typeface="Arial"/>
                <a:cs typeface="Arial"/>
              </a:rPr>
              <a:t> Display</a:t>
            </a:r>
            <a:endParaRPr lang="en-US" sz="2800" b="0" dirty="0">
              <a:solidFill>
                <a:srgbClr val="F2F2F2"/>
              </a:solidFill>
              <a:latin typeface="Arial"/>
              <a:cs typeface="Arial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88086" y="123626"/>
            <a:ext cx="3048000" cy="71120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7646" y="1597225"/>
            <a:ext cx="2141761" cy="425398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24439" y="1905090"/>
            <a:ext cx="3038327" cy="2518253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810808" y="1597225"/>
            <a:ext cx="2107520" cy="42220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63877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blank slide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-3174"/>
            <a:ext cx="9148232" cy="6861174"/>
          </a:xfrm>
          <a:prstGeom prst="rect">
            <a:avLst/>
          </a:prstGeom>
        </p:spPr>
      </p:pic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b="0" dirty="0" smtClean="0">
                <a:solidFill>
                  <a:srgbClr val="F2F2F2"/>
                </a:solidFill>
                <a:latin typeface="Arial"/>
                <a:cs typeface="Arial"/>
              </a:rPr>
              <a:t>Next Steps</a:t>
            </a:r>
            <a:endParaRPr lang="en-US" sz="2800" b="0" dirty="0">
              <a:solidFill>
                <a:srgbClr val="F2F2F2"/>
              </a:solidFill>
              <a:latin typeface="Arial"/>
              <a:cs typeface="Arial"/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>
          <a:xfrm>
            <a:off x="457200" y="1640514"/>
            <a:ext cx="3008313" cy="4691063"/>
          </a:xfrm>
          <a:solidFill>
            <a:schemeClr val="bg1">
              <a:lumMod val="75000"/>
            </a:schemeClr>
          </a:solidFill>
        </p:spPr>
        <p:txBody>
          <a:bodyPr/>
          <a:lstStyle/>
          <a:p>
            <a:r>
              <a:rPr lang="en-US" dirty="0" smtClean="0"/>
              <a:t>Expand SEO to on the page.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Expand  Google </a:t>
            </a:r>
            <a:r>
              <a:rPr lang="en-US" dirty="0" err="1" smtClean="0"/>
              <a:t>Adwords</a:t>
            </a:r>
            <a:r>
              <a:rPr lang="en-US" dirty="0" smtClean="0"/>
              <a:t> strategy to ads.</a:t>
            </a:r>
          </a:p>
          <a:p>
            <a:endParaRPr lang="en-US" dirty="0"/>
          </a:p>
          <a:p>
            <a:r>
              <a:rPr lang="en-US" dirty="0" smtClean="0"/>
              <a:t>Add phone numbers to ads.</a:t>
            </a:r>
            <a:endParaRPr lang="en-US" dirty="0" smtClean="0"/>
          </a:p>
          <a:p>
            <a:endParaRPr lang="en-US" dirty="0">
              <a:solidFill>
                <a:srgbClr val="F2F2F2"/>
              </a:solidFill>
            </a:endParaRPr>
          </a:p>
          <a:p>
            <a:endParaRPr lang="en-US" dirty="0">
              <a:solidFill>
                <a:srgbClr val="F2F2F2"/>
              </a:solidFill>
            </a:endParaRPr>
          </a:p>
          <a:p>
            <a:endParaRPr lang="en-US" dirty="0" smtClean="0">
              <a:solidFill>
                <a:srgbClr val="F2F2F2"/>
              </a:solidFill>
            </a:endParaRPr>
          </a:p>
          <a:p>
            <a:endParaRPr lang="en-US" dirty="0">
              <a:solidFill>
                <a:srgbClr val="F2F2F2"/>
              </a:solidFill>
            </a:endParaRPr>
          </a:p>
          <a:p>
            <a:endParaRPr lang="en-US" dirty="0">
              <a:solidFill>
                <a:srgbClr val="F2F2F2"/>
              </a:solidFill>
            </a:endParaRPr>
          </a:p>
        </p:txBody>
      </p:sp>
      <p:pic>
        <p:nvPicPr>
          <p:cNvPr id="2" name="Picture 1" descr="LOGO 300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1662" y="1435100"/>
            <a:ext cx="3048000" cy="3048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51662" y="4994967"/>
            <a:ext cx="3048000" cy="71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9391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blank slide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-3174"/>
            <a:ext cx="9148232" cy="6861174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>
                    <a:lumMod val="95000"/>
                  </a:schemeClr>
                </a:solidFill>
              </a:rPr>
              <a:t>The Pope Firm November 2015</a:t>
            </a:r>
            <a:endParaRPr lang="en-US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>
              <a:solidFill>
                <a:srgbClr val="F2F2F2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49955" y="246770"/>
            <a:ext cx="3048000" cy="71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03492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blank slide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-3174"/>
            <a:ext cx="9148232" cy="6861174"/>
          </a:xfrm>
          <a:prstGeom prst="rect">
            <a:avLst/>
          </a:prstGeom>
        </p:spPr>
      </p:pic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722313" y="5289188"/>
            <a:ext cx="7772400" cy="1362075"/>
          </a:xfrm>
        </p:spPr>
        <p:txBody>
          <a:bodyPr>
            <a:normAutofit fontScale="90000"/>
          </a:bodyPr>
          <a:lstStyle/>
          <a:p>
            <a:pPr algn="ctr"/>
            <a:r>
              <a:rPr lang="en-US" sz="2800" b="0" dirty="0" smtClean="0">
                <a:solidFill>
                  <a:srgbClr val="F2F2F2"/>
                </a:solidFill>
                <a:latin typeface="Arial"/>
                <a:cs typeface="Arial"/>
              </a:rPr>
              <a:t>The pope firm </a:t>
            </a:r>
            <a:r>
              <a:rPr lang="en-US" sz="2800" b="0" dirty="0" smtClean="0">
                <a:solidFill>
                  <a:srgbClr val="F2F2F2"/>
                </a:solidFill>
                <a:latin typeface="Arial"/>
                <a:cs typeface="Arial"/>
              </a:rPr>
              <a:t>traffic</a:t>
            </a:r>
            <a:r>
              <a:rPr lang="en-US" sz="2800" b="0" dirty="0" smtClean="0">
                <a:solidFill>
                  <a:srgbClr val="F2F2F2"/>
                </a:solidFill>
                <a:latin typeface="Arial"/>
                <a:cs typeface="Arial"/>
              </a:rPr>
              <a:t> </a:t>
            </a:r>
            <a:br>
              <a:rPr lang="en-US" sz="2800" b="0" dirty="0" smtClean="0">
                <a:solidFill>
                  <a:srgbClr val="F2F2F2"/>
                </a:solidFill>
                <a:latin typeface="Arial"/>
                <a:cs typeface="Arial"/>
              </a:rPr>
            </a:br>
            <a:r>
              <a:rPr lang="en-US" sz="2800" b="0" dirty="0" smtClean="0">
                <a:solidFill>
                  <a:srgbClr val="F2F2F2"/>
                </a:solidFill>
                <a:latin typeface="Arial"/>
                <a:cs typeface="Arial"/>
              </a:rPr>
              <a:t>Nov. 2015 </a:t>
            </a:r>
            <a:r>
              <a:rPr lang="en-US" sz="2800" b="0" dirty="0" err="1" smtClean="0">
                <a:solidFill>
                  <a:srgbClr val="F2F2F2"/>
                </a:solidFill>
                <a:latin typeface="Arial"/>
                <a:cs typeface="Arial"/>
              </a:rPr>
              <a:t>vs</a:t>
            </a:r>
            <a:r>
              <a:rPr lang="en-US" sz="2800" b="0" dirty="0" smtClean="0">
                <a:solidFill>
                  <a:srgbClr val="F2F2F2"/>
                </a:solidFill>
                <a:latin typeface="Arial"/>
                <a:cs typeface="Arial"/>
              </a:rPr>
              <a:t> </a:t>
            </a:r>
            <a:r>
              <a:rPr lang="en-US" sz="2800" b="0" dirty="0" err="1" smtClean="0">
                <a:solidFill>
                  <a:srgbClr val="F2F2F2"/>
                </a:solidFill>
                <a:latin typeface="Arial"/>
                <a:cs typeface="Arial"/>
              </a:rPr>
              <a:t>oct</a:t>
            </a:r>
            <a:r>
              <a:rPr lang="en-US" sz="2800" b="0" dirty="0" err="1" smtClean="0">
                <a:solidFill>
                  <a:srgbClr val="F2F2F2"/>
                </a:solidFill>
                <a:latin typeface="Arial"/>
                <a:cs typeface="Arial"/>
              </a:rPr>
              <a:t>.</a:t>
            </a:r>
            <a:r>
              <a:rPr lang="en-US" sz="2800" b="0" dirty="0" smtClean="0">
                <a:solidFill>
                  <a:srgbClr val="F2F2F2"/>
                </a:solidFill>
                <a:latin typeface="Arial"/>
                <a:cs typeface="Arial"/>
              </a:rPr>
              <a:t> 2015</a:t>
            </a:r>
            <a:br>
              <a:rPr lang="en-US" sz="2800" b="0" dirty="0" smtClean="0">
                <a:solidFill>
                  <a:srgbClr val="F2F2F2"/>
                </a:solidFill>
                <a:latin typeface="Arial"/>
                <a:cs typeface="Arial"/>
              </a:rPr>
            </a:br>
            <a:r>
              <a:rPr lang="en-US" sz="2800" b="0" dirty="0" smtClean="0">
                <a:solidFill>
                  <a:srgbClr val="F2F2F2"/>
                </a:solidFill>
                <a:latin typeface="Arial"/>
                <a:cs typeface="Arial"/>
              </a:rPr>
              <a:t>76% Traffic increase</a:t>
            </a:r>
            <a:endParaRPr lang="en-US" sz="2800" b="0" dirty="0">
              <a:solidFill>
                <a:srgbClr val="F2F2F2"/>
              </a:solidFill>
              <a:latin typeface="Arial"/>
              <a:cs typeface="Arial"/>
            </a:endParaRPr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71105"/>
            <a:ext cx="9144000" cy="45872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52103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blank slide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-3174"/>
            <a:ext cx="9148232" cy="6861174"/>
          </a:xfrm>
          <a:prstGeom prst="rect">
            <a:avLst/>
          </a:prstGeom>
        </p:spPr>
      </p:pic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722313" y="5289188"/>
            <a:ext cx="7772400" cy="1362075"/>
          </a:xfrm>
        </p:spPr>
        <p:txBody>
          <a:bodyPr>
            <a:normAutofit fontScale="90000"/>
          </a:bodyPr>
          <a:lstStyle/>
          <a:p>
            <a:pPr algn="ctr"/>
            <a:r>
              <a:rPr lang="en-US" sz="2800" b="0" dirty="0" smtClean="0">
                <a:solidFill>
                  <a:srgbClr val="F2F2F2"/>
                </a:solidFill>
                <a:latin typeface="Arial"/>
                <a:cs typeface="Arial"/>
              </a:rPr>
              <a:t>The pope firm </a:t>
            </a:r>
            <a:r>
              <a:rPr lang="en-US" sz="2800" b="0" dirty="0" smtClean="0">
                <a:solidFill>
                  <a:srgbClr val="F2F2F2"/>
                </a:solidFill>
                <a:latin typeface="Arial"/>
                <a:cs typeface="Arial"/>
              </a:rPr>
              <a:t>conversions</a:t>
            </a:r>
            <a:r>
              <a:rPr lang="en-US" sz="2800" b="0" dirty="0" smtClean="0">
                <a:solidFill>
                  <a:srgbClr val="F2F2F2"/>
                </a:solidFill>
                <a:latin typeface="Arial"/>
                <a:cs typeface="Arial"/>
              </a:rPr>
              <a:t> </a:t>
            </a:r>
            <a:br>
              <a:rPr lang="en-US" sz="2800" b="0" dirty="0" smtClean="0">
                <a:solidFill>
                  <a:srgbClr val="F2F2F2"/>
                </a:solidFill>
                <a:latin typeface="Arial"/>
                <a:cs typeface="Arial"/>
              </a:rPr>
            </a:br>
            <a:r>
              <a:rPr lang="en-US" sz="2800" b="0" dirty="0" smtClean="0">
                <a:solidFill>
                  <a:srgbClr val="F2F2F2"/>
                </a:solidFill>
                <a:latin typeface="Arial"/>
                <a:cs typeface="Arial"/>
              </a:rPr>
              <a:t>Nov. 2015 </a:t>
            </a:r>
            <a:r>
              <a:rPr lang="en-US" sz="2800" b="0" dirty="0" err="1" smtClean="0">
                <a:solidFill>
                  <a:srgbClr val="F2F2F2"/>
                </a:solidFill>
                <a:latin typeface="Arial"/>
                <a:cs typeface="Arial"/>
              </a:rPr>
              <a:t>vs</a:t>
            </a:r>
            <a:r>
              <a:rPr lang="en-US" sz="2800" b="0" dirty="0" smtClean="0">
                <a:solidFill>
                  <a:srgbClr val="F2F2F2"/>
                </a:solidFill>
                <a:latin typeface="Arial"/>
                <a:cs typeface="Arial"/>
              </a:rPr>
              <a:t> </a:t>
            </a:r>
            <a:r>
              <a:rPr lang="en-US" sz="2800" b="0" dirty="0" err="1" smtClean="0">
                <a:solidFill>
                  <a:srgbClr val="F2F2F2"/>
                </a:solidFill>
                <a:latin typeface="Arial"/>
                <a:cs typeface="Arial"/>
              </a:rPr>
              <a:t>oct</a:t>
            </a:r>
            <a:r>
              <a:rPr lang="en-US" sz="2800" b="0" dirty="0" err="1" smtClean="0">
                <a:solidFill>
                  <a:srgbClr val="F2F2F2"/>
                </a:solidFill>
                <a:latin typeface="Arial"/>
                <a:cs typeface="Arial"/>
              </a:rPr>
              <a:t>.</a:t>
            </a:r>
            <a:r>
              <a:rPr lang="en-US" sz="2800" b="0" dirty="0" smtClean="0">
                <a:solidFill>
                  <a:srgbClr val="F2F2F2"/>
                </a:solidFill>
                <a:latin typeface="Arial"/>
                <a:cs typeface="Arial"/>
              </a:rPr>
              <a:t> 2015</a:t>
            </a:r>
            <a:br>
              <a:rPr lang="en-US" sz="2800" b="0" dirty="0" smtClean="0">
                <a:solidFill>
                  <a:srgbClr val="F2F2F2"/>
                </a:solidFill>
                <a:latin typeface="Arial"/>
                <a:cs typeface="Arial"/>
              </a:rPr>
            </a:br>
            <a:r>
              <a:rPr lang="en-US" sz="2800" b="0" dirty="0" smtClean="0">
                <a:solidFill>
                  <a:srgbClr val="F2F2F2"/>
                </a:solidFill>
                <a:latin typeface="Arial"/>
                <a:cs typeface="Arial"/>
              </a:rPr>
              <a:t>72% conversion increase</a:t>
            </a:r>
            <a:endParaRPr lang="en-US" sz="2800" b="0" dirty="0">
              <a:solidFill>
                <a:srgbClr val="F2F2F2"/>
              </a:solidFill>
              <a:latin typeface="Arial"/>
              <a:cs typeface="Arial"/>
            </a:endParaRPr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701665"/>
            <a:ext cx="9144000" cy="3840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42826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blank slide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-3174"/>
            <a:ext cx="9148232" cy="6861174"/>
          </a:xfrm>
          <a:prstGeom prst="rect">
            <a:avLst/>
          </a:prstGeom>
        </p:spPr>
      </p:pic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b="0" dirty="0" smtClean="0">
                <a:solidFill>
                  <a:srgbClr val="F2F2F2"/>
                </a:solidFill>
                <a:latin typeface="Arial"/>
                <a:cs typeface="Arial"/>
              </a:rPr>
              <a:t>Your Conversions vs. National average</a:t>
            </a:r>
            <a:endParaRPr lang="en-US" sz="2800" b="0" dirty="0">
              <a:solidFill>
                <a:srgbClr val="F2F2F2"/>
              </a:solidFill>
              <a:latin typeface="Arial"/>
              <a:cs typeface="Arial"/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>
                <a:solidFill>
                  <a:srgbClr val="F2F2F2"/>
                </a:solidFill>
              </a:rPr>
              <a:t>The Pope Firm: 77% above average</a:t>
            </a:r>
            <a:endParaRPr lang="en-US" dirty="0">
              <a:solidFill>
                <a:srgbClr val="F2F2F2"/>
              </a:solidFill>
            </a:endParaRP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3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>
                <a:solidFill>
                  <a:srgbClr val="F2F2F2"/>
                </a:solidFill>
              </a:rPr>
              <a:t>2014 National average over $3b in spend</a:t>
            </a:r>
            <a:endParaRPr lang="en-US" dirty="0">
              <a:solidFill>
                <a:srgbClr val="F2F2F2"/>
              </a:solidFill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5025" y="2299749"/>
            <a:ext cx="4102100" cy="3429000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4645025" y="5765329"/>
            <a:ext cx="404177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F2F2F2"/>
                </a:solidFill>
              </a:rPr>
              <a:t>Source</a:t>
            </a:r>
            <a:r>
              <a:rPr lang="en-US" sz="1600" dirty="0" smtClean="0">
                <a:solidFill>
                  <a:srgbClr val="F2F2F2"/>
                </a:solidFill>
              </a:rPr>
              <a:t>: </a:t>
            </a:r>
          </a:p>
          <a:p>
            <a:r>
              <a:rPr lang="en-US" sz="1600" dirty="0" smtClean="0">
                <a:solidFill>
                  <a:srgbClr val="F2F2F2"/>
                </a:solidFill>
              </a:rPr>
              <a:t>http</a:t>
            </a:r>
            <a:r>
              <a:rPr lang="en-US" sz="1600" dirty="0">
                <a:solidFill>
                  <a:srgbClr val="F2F2F2"/>
                </a:solidFill>
              </a:rPr>
              <a:t>://</a:t>
            </a:r>
            <a:r>
              <a:rPr lang="en-US" sz="1600" dirty="0" err="1">
                <a:solidFill>
                  <a:srgbClr val="F2F2F2"/>
                </a:solidFill>
              </a:rPr>
              <a:t>www.wordstream.com</a:t>
            </a:r>
            <a:r>
              <a:rPr lang="en-US" sz="1600" dirty="0">
                <a:solidFill>
                  <a:srgbClr val="F2F2F2"/>
                </a:solidFill>
              </a:rPr>
              <a:t>/blog/</a:t>
            </a:r>
            <a:r>
              <a:rPr lang="en-US" sz="1600" dirty="0" err="1">
                <a:solidFill>
                  <a:srgbClr val="F2F2F2"/>
                </a:solidFill>
              </a:rPr>
              <a:t>ws</a:t>
            </a:r>
            <a:r>
              <a:rPr lang="en-US" sz="1600" dirty="0">
                <a:solidFill>
                  <a:srgbClr val="F2F2F2"/>
                </a:solidFill>
              </a:rPr>
              <a:t>/2014/03/17/what-is-a-good-conversion-rate </a:t>
            </a:r>
          </a:p>
        </p:txBody>
      </p:sp>
      <p:pic>
        <p:nvPicPr>
          <p:cNvPr id="20" name="Content Placeholder 19"/>
          <p:cNvPicPr>
            <a:picLocks noGrp="1" noChangeAspect="1"/>
          </p:cNvPicPr>
          <p:nvPr>
            <p:ph sz="half" idx="2"/>
          </p:nvPr>
        </p:nvPicPr>
        <p:blipFill>
          <a:blip r:embed="rId4"/>
          <a:srcRect l="5869" r="5869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1658482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blank slide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-3174"/>
            <a:ext cx="9148232" cy="6861174"/>
          </a:xfrm>
          <a:prstGeom prst="rect">
            <a:avLst/>
          </a:prstGeom>
        </p:spPr>
      </p:pic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722313" y="5289188"/>
            <a:ext cx="7772400" cy="1362075"/>
          </a:xfrm>
        </p:spPr>
        <p:txBody>
          <a:bodyPr>
            <a:normAutofit/>
          </a:bodyPr>
          <a:lstStyle/>
          <a:p>
            <a:pPr algn="ctr"/>
            <a:r>
              <a:rPr lang="en-US" sz="2800" b="0" dirty="0">
                <a:solidFill>
                  <a:srgbClr val="F2F2F2"/>
                </a:solidFill>
                <a:latin typeface="Arial"/>
                <a:cs typeface="Arial"/>
              </a:rPr>
              <a:t>The pope firm </a:t>
            </a:r>
            <a:r>
              <a:rPr lang="en-US" sz="2800" b="0" dirty="0" smtClean="0">
                <a:solidFill>
                  <a:srgbClr val="F2F2F2"/>
                </a:solidFill>
                <a:latin typeface="Arial"/>
                <a:cs typeface="Arial"/>
              </a:rPr>
              <a:t>phone calls</a:t>
            </a:r>
            <a:endParaRPr lang="en-US" sz="2800" b="0" dirty="0">
              <a:solidFill>
                <a:srgbClr val="F2F2F2"/>
              </a:solidFill>
              <a:latin typeface="Arial"/>
              <a:cs typeface="Arial"/>
            </a:endParaRPr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279672"/>
            <a:ext cx="9144000" cy="33035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32433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blank slide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-3174"/>
            <a:ext cx="9148232" cy="6861174"/>
          </a:xfrm>
          <a:prstGeom prst="rect">
            <a:avLst/>
          </a:prstGeom>
        </p:spPr>
      </p:pic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722313" y="5289188"/>
            <a:ext cx="7772400" cy="1362075"/>
          </a:xfrm>
        </p:spPr>
        <p:txBody>
          <a:bodyPr>
            <a:normAutofit/>
          </a:bodyPr>
          <a:lstStyle/>
          <a:p>
            <a:pPr algn="ctr"/>
            <a:r>
              <a:rPr lang="en-US" sz="2800" b="0" dirty="0">
                <a:solidFill>
                  <a:srgbClr val="F2F2F2"/>
                </a:solidFill>
                <a:latin typeface="Arial"/>
                <a:cs typeface="Arial"/>
              </a:rPr>
              <a:t>The pope firm </a:t>
            </a:r>
            <a:r>
              <a:rPr lang="en-US" sz="2800" b="0" dirty="0" smtClean="0">
                <a:solidFill>
                  <a:srgbClr val="F2F2F2"/>
                </a:solidFill>
                <a:latin typeface="Arial"/>
                <a:cs typeface="Arial"/>
              </a:rPr>
              <a:t>phone calls by source</a:t>
            </a:r>
            <a:endParaRPr lang="en-US" sz="2800" b="0" dirty="0">
              <a:solidFill>
                <a:srgbClr val="F2F2F2"/>
              </a:solidFill>
              <a:latin typeface="Arial"/>
              <a:cs typeface="Arial"/>
            </a:endParaRPr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97704"/>
            <a:ext cx="9144000" cy="42658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55068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blank slide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-3174"/>
            <a:ext cx="9148232" cy="6861174"/>
          </a:xfrm>
          <a:prstGeom prst="rect">
            <a:avLst/>
          </a:prstGeom>
        </p:spPr>
      </p:pic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33" y="-3174"/>
            <a:ext cx="9144000" cy="5687505"/>
          </a:xfrm>
          <a:prstGeom prst="rect">
            <a:avLst/>
          </a:prstGeom>
        </p:spPr>
      </p:pic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722313" y="5824628"/>
            <a:ext cx="7772400" cy="725181"/>
          </a:xfrm>
        </p:spPr>
        <p:txBody>
          <a:bodyPr>
            <a:normAutofit/>
          </a:bodyPr>
          <a:lstStyle/>
          <a:p>
            <a:pPr algn="ctr"/>
            <a:r>
              <a:rPr lang="en-US" sz="2800" b="0" dirty="0">
                <a:solidFill>
                  <a:srgbClr val="F2F2F2"/>
                </a:solidFill>
                <a:latin typeface="Arial"/>
                <a:cs typeface="Arial"/>
              </a:rPr>
              <a:t>The pope firm </a:t>
            </a:r>
            <a:r>
              <a:rPr lang="en-US" sz="2800" b="0" dirty="0" smtClean="0">
                <a:solidFill>
                  <a:srgbClr val="F2F2F2"/>
                </a:solidFill>
                <a:latin typeface="Arial"/>
                <a:cs typeface="Arial"/>
              </a:rPr>
              <a:t>Google </a:t>
            </a:r>
            <a:r>
              <a:rPr lang="en-US" sz="2800" b="0" dirty="0" err="1" smtClean="0">
                <a:solidFill>
                  <a:srgbClr val="F2F2F2"/>
                </a:solidFill>
                <a:latin typeface="Arial"/>
                <a:cs typeface="Arial"/>
              </a:rPr>
              <a:t>Adwords</a:t>
            </a:r>
            <a:endParaRPr lang="en-US" sz="2800" b="0" dirty="0">
              <a:solidFill>
                <a:srgbClr val="F2F2F2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9425722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blank slide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-3174"/>
            <a:ext cx="9148232" cy="6861174"/>
          </a:xfrm>
          <a:prstGeom prst="rect">
            <a:avLst/>
          </a:prstGeom>
        </p:spPr>
      </p:pic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33" y="-3174"/>
            <a:ext cx="9144000" cy="5687505"/>
          </a:xfrm>
          <a:prstGeom prst="rect">
            <a:avLst/>
          </a:prstGeom>
        </p:spPr>
      </p:pic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722313" y="5824628"/>
            <a:ext cx="7772400" cy="725181"/>
          </a:xfrm>
        </p:spPr>
        <p:txBody>
          <a:bodyPr>
            <a:normAutofit/>
          </a:bodyPr>
          <a:lstStyle/>
          <a:p>
            <a:pPr algn="ctr"/>
            <a:r>
              <a:rPr lang="en-US" sz="2800" b="0" dirty="0">
                <a:solidFill>
                  <a:srgbClr val="F2F2F2"/>
                </a:solidFill>
                <a:latin typeface="Arial"/>
                <a:cs typeface="Arial"/>
              </a:rPr>
              <a:t>The pope firm </a:t>
            </a:r>
            <a:r>
              <a:rPr lang="en-US" sz="2800" b="0" dirty="0" smtClean="0">
                <a:solidFill>
                  <a:srgbClr val="F2F2F2"/>
                </a:solidFill>
                <a:latin typeface="Arial"/>
                <a:cs typeface="Arial"/>
              </a:rPr>
              <a:t>Google </a:t>
            </a:r>
            <a:r>
              <a:rPr lang="en-US" sz="2800" b="0" dirty="0" err="1" smtClean="0">
                <a:solidFill>
                  <a:srgbClr val="F2F2F2"/>
                </a:solidFill>
                <a:latin typeface="Arial"/>
                <a:cs typeface="Arial"/>
              </a:rPr>
              <a:t>Adwords</a:t>
            </a:r>
            <a:endParaRPr lang="en-US" sz="2800" b="0" dirty="0">
              <a:solidFill>
                <a:srgbClr val="F2F2F2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7478976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544</TotalTime>
  <Words>499</Words>
  <Application>Microsoft Macintosh PowerPoint</Application>
  <PresentationFormat>On-screen Show (4:3)</PresentationFormat>
  <Paragraphs>144</Paragraphs>
  <Slides>13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Office Theme</vt:lpstr>
      <vt:lpstr>PowerPoint Presentation</vt:lpstr>
      <vt:lpstr>The Pope Firm November 2015</vt:lpstr>
      <vt:lpstr>The pope firm traffic  Nov. 2015 vs oct. 2015 76% Traffic increase</vt:lpstr>
      <vt:lpstr>The pope firm conversions  Nov. 2015 vs oct. 2015 72% conversion increase</vt:lpstr>
      <vt:lpstr>Your Conversions vs. National average</vt:lpstr>
      <vt:lpstr>The pope firm phone calls</vt:lpstr>
      <vt:lpstr>The pope firm phone calls by source</vt:lpstr>
      <vt:lpstr>The pope firm Google Adwords</vt:lpstr>
      <vt:lpstr>The pope firm Google Adwords</vt:lpstr>
      <vt:lpstr>Business Directories Built for Johnsons City (60 listings) Optimized &amp; Managed</vt:lpstr>
      <vt:lpstr>Business Directories Built for Kingsport (60 listings) Optimized &amp; Managed</vt:lpstr>
      <vt:lpstr>New Ad Strategy  for Google Adwords Display</vt:lpstr>
      <vt:lpstr>Next Steps</vt:lpstr>
    </vt:vector>
  </TitlesOfParts>
  <Company>(IM) Interactive Marketing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Resurgens Spine Client Reporting</dc:title>
  <dc:creator>Rafael Zabala</dc:creator>
  <cp:lastModifiedBy>Rafael Zabala</cp:lastModifiedBy>
  <cp:revision>28</cp:revision>
  <dcterms:created xsi:type="dcterms:W3CDTF">2015-12-07T14:02:46Z</dcterms:created>
  <dcterms:modified xsi:type="dcterms:W3CDTF">2015-12-09T20:00:53Z</dcterms:modified>
</cp:coreProperties>
</file>