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267" r:id="rId3"/>
    <p:sldId id="278" r:id="rId4"/>
    <p:sldId id="279" r:id="rId5"/>
    <p:sldId id="281" r:id="rId6"/>
    <p:sldId id="266" r:id="rId7"/>
    <p:sldId id="269" r:id="rId8"/>
    <p:sldId id="276" r:id="rId9"/>
    <p:sldId id="271" r:id="rId10"/>
    <p:sldId id="272" r:id="rId11"/>
    <p:sldId id="270" r:id="rId12"/>
    <p:sldId id="26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8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0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6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ADD6-7604-EF43-A8D2-3E8F589FC3B5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59389-178E-DC49-A14A-934DEAC2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s://www.timetrade.com/book/7XPD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ctivemarketing.net/im-mrroofer-monthly-reporting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s://www.timetrade.com/book/7XPD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wordstream.com/blog/ws/2014/03/17/what-is-a-good-conversion-rate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 presentation 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591" y="4509970"/>
            <a:ext cx="5342438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Thank you for the opportunity to share with you our work and results.  </a:t>
            </a:r>
            <a:r>
              <a:rPr lang="en-US" sz="1600" dirty="0" smtClean="0"/>
              <a:t>We are here to be of service, and available to discuss with you how we can best help you meet your goals.</a:t>
            </a:r>
          </a:p>
          <a:p>
            <a:endParaRPr lang="en-US" sz="1600" dirty="0"/>
          </a:p>
          <a:p>
            <a:r>
              <a:rPr lang="en-US" sz="1600" dirty="0" smtClean="0"/>
              <a:t>To schedule a call with us please click here: </a:t>
            </a:r>
            <a:r>
              <a:rPr lang="en-US" sz="1600" dirty="0" smtClean="0">
                <a:hlinkClick r:id="rId3"/>
              </a:rPr>
              <a:t>schedule a call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Rafa</a:t>
            </a:r>
            <a:r>
              <a:rPr lang="en-US" sz="1600" dirty="0" smtClean="0"/>
              <a:t> &amp; </a:t>
            </a:r>
            <a:r>
              <a:rPr lang="en-US" sz="1600" dirty="0"/>
              <a:t>C</a:t>
            </a:r>
            <a:r>
              <a:rPr lang="en-US" sz="1600" dirty="0" smtClean="0"/>
              <a:t>helsea</a:t>
            </a:r>
          </a:p>
        </p:txBody>
      </p:sp>
    </p:spTree>
    <p:extLst>
      <p:ext uri="{BB962C8B-B14F-4D97-AF65-F5344CB8AC3E}">
        <p14:creationId xmlns:p14="http://schemas.microsoft.com/office/powerpoint/2010/main" val="22581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Mr. Roofer phone calls by source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331332"/>
            <a:ext cx="9144000" cy="43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Mr. Roofer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vs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dr. roof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(top competitor)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18"/>
            <a:ext cx="9144000" cy="51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1800" b="0" dirty="0" smtClean="0">
                <a:solidFill>
                  <a:srgbClr val="F2F2F2"/>
                </a:solidFill>
                <a:latin typeface="Arial"/>
                <a:cs typeface="Arial"/>
              </a:rPr>
              <a:t>Click here to see </a:t>
            </a:r>
            <a:r>
              <a:rPr lang="en-US" sz="1800" b="0" dirty="0">
                <a:solidFill>
                  <a:srgbClr val="F2F2F2"/>
                </a:solidFill>
                <a:latin typeface="Arial"/>
                <a:cs typeface="Arial"/>
              </a:rPr>
              <a:t>live </a:t>
            </a:r>
            <a:r>
              <a:rPr lang="en-US" sz="1800" b="0" dirty="0" smtClean="0">
                <a:solidFill>
                  <a:srgbClr val="F2F2F2"/>
                </a:solidFill>
                <a:latin typeface="Arial"/>
                <a:cs typeface="Arial"/>
              </a:rPr>
              <a:t>report OF all rankings:</a:t>
            </a:r>
            <a:r>
              <a:rPr lang="en-US" sz="1800" b="0" dirty="0">
                <a:solidFill>
                  <a:srgbClr val="F2F2F2"/>
                </a:solidFill>
                <a:latin typeface="Arial"/>
                <a:cs typeface="Arial"/>
              </a:rPr>
              <a:t/>
            </a:r>
            <a:br>
              <a:rPr lang="en-US" sz="1800" b="0" dirty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1800" b="0" dirty="0">
                <a:solidFill>
                  <a:srgbClr val="F2F2F2"/>
                </a:solidFill>
                <a:latin typeface="Arial"/>
                <a:cs typeface="Arial"/>
                <a:hlinkClick r:id="rId3"/>
              </a:rPr>
              <a:t>http://www.interactivemarketing.net/im-mrroofer-monthly-reporting</a:t>
            </a:r>
            <a:r>
              <a:rPr lang="en-US" sz="1800" b="0" dirty="0" smtClean="0">
                <a:solidFill>
                  <a:srgbClr val="F2F2F2"/>
                </a:solidFill>
                <a:latin typeface="Arial"/>
                <a:cs typeface="Arial"/>
                <a:hlinkClick r:id="rId3"/>
              </a:rPr>
              <a:t>/</a:t>
            </a:r>
            <a:r>
              <a:rPr lang="en-US" sz="1800" b="0" dirty="0" smtClean="0">
                <a:solidFill>
                  <a:srgbClr val="F2F2F2"/>
                </a:solidFill>
                <a:latin typeface="Arial"/>
                <a:cs typeface="Arial"/>
              </a:rPr>
              <a:t/>
            </a:r>
            <a:br>
              <a:rPr lang="en-US" sz="1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1800" b="0" dirty="0" smtClean="0">
                <a:solidFill>
                  <a:srgbClr val="F2F2F2"/>
                </a:solidFill>
                <a:latin typeface="Arial"/>
                <a:cs typeface="Arial"/>
              </a:rPr>
              <a:t>(it is must see, </a:t>
            </a:r>
            <a:r>
              <a:rPr lang="en-US" sz="1800" b="0" dirty="0" err="1" smtClean="0">
                <a:solidFill>
                  <a:srgbClr val="F2F2F2"/>
                </a:solidFill>
                <a:latin typeface="Arial"/>
                <a:cs typeface="Arial"/>
              </a:rPr>
              <a:t>mr.</a:t>
            </a:r>
            <a:r>
              <a:rPr lang="en-US" sz="1800" b="0" dirty="0" smtClean="0">
                <a:solidFill>
                  <a:srgbClr val="F2F2F2"/>
                </a:solidFill>
                <a:latin typeface="Arial"/>
                <a:cs typeface="Arial"/>
              </a:rPr>
              <a:t> roofer dominates)</a:t>
            </a:r>
            <a:endParaRPr lang="en-US" sz="1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0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1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 presentation 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591" y="4509970"/>
            <a:ext cx="5342438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Thank you for the opportunity to share with you our work and results.  </a:t>
            </a:r>
            <a:r>
              <a:rPr lang="en-US" sz="1600" dirty="0" smtClean="0"/>
              <a:t>We are here to be of service, and available to discuss with you how we can best help you meet your goals.</a:t>
            </a:r>
          </a:p>
          <a:p>
            <a:endParaRPr lang="en-US" sz="1600" dirty="0"/>
          </a:p>
          <a:p>
            <a:r>
              <a:rPr lang="en-US" sz="1600" dirty="0" smtClean="0"/>
              <a:t>To schedule a call with us please click here: </a:t>
            </a:r>
            <a:r>
              <a:rPr lang="en-US" sz="1600" dirty="0" smtClean="0">
                <a:hlinkClick r:id="rId3"/>
              </a:rPr>
              <a:t>schedule a call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err="1" smtClean="0"/>
              <a:t>Rafa</a:t>
            </a:r>
            <a:r>
              <a:rPr lang="en-US" sz="1600" dirty="0" smtClean="0"/>
              <a:t> &amp; </a:t>
            </a:r>
            <a:r>
              <a:rPr lang="en-US" sz="1600" dirty="0"/>
              <a:t>C</a:t>
            </a:r>
            <a:r>
              <a:rPr lang="en-US" sz="1600" dirty="0" smtClean="0"/>
              <a:t>helsea</a:t>
            </a:r>
          </a:p>
        </p:txBody>
      </p:sp>
    </p:spTree>
    <p:extLst>
      <p:ext uri="{BB962C8B-B14F-4D97-AF65-F5344CB8AC3E}">
        <p14:creationId xmlns:p14="http://schemas.microsoft.com/office/powerpoint/2010/main" val="251069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(IM)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Mr. Roofer of Atlanta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Full Service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</a:rPr>
              <a:t>Client Case Study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(Local SEO, SEO, PPC, Web Design, Analytics, Strategy)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491" y="682625"/>
            <a:ext cx="2540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93815" cy="116205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Results Highlights: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40514"/>
            <a:ext cx="4721266" cy="469106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140% increase in total traffic year over year.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Decreased PPC spend by 100%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202% increase in visitor to lead conversion rate.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Current rate is 1,254% greater then national averages (33% conversion rate)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515 phone calls generated in the month of Nov.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91 #1 page rankings in Google.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240" y="1640514"/>
            <a:ext cx="2540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Mr. Roofer Traffic 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Nov. 2015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vs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Nov. 2014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140% Traffic increase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561"/>
            <a:ext cx="9144000" cy="41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2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Traffic increased even with out PPC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40514"/>
            <a:ext cx="3008313" cy="4691063"/>
          </a:xfrm>
        </p:spPr>
        <p:txBody>
          <a:bodyPr/>
          <a:lstStyle/>
          <a:p>
            <a:r>
              <a:rPr lang="en-US" dirty="0" smtClean="0">
                <a:solidFill>
                  <a:srgbClr val="F2F2F2"/>
                </a:solidFill>
              </a:rPr>
              <a:t>In November 2014 we spent $2,345 with Google </a:t>
            </a:r>
            <a:r>
              <a:rPr lang="en-US" dirty="0" err="1" smtClean="0">
                <a:solidFill>
                  <a:srgbClr val="F2F2F2"/>
                </a:solidFill>
              </a:rPr>
              <a:t>Adwords</a:t>
            </a:r>
            <a:r>
              <a:rPr lang="en-US" dirty="0" smtClean="0">
                <a:solidFill>
                  <a:srgbClr val="F2F2F2"/>
                </a:solidFill>
              </a:rPr>
              <a:t>.</a:t>
            </a:r>
          </a:p>
          <a:p>
            <a:endParaRPr lang="en-US" dirty="0">
              <a:solidFill>
                <a:srgbClr val="F2F2F2"/>
              </a:solidFill>
            </a:endParaRPr>
          </a:p>
          <a:p>
            <a:r>
              <a:rPr lang="en-US" dirty="0" smtClean="0">
                <a:solidFill>
                  <a:srgbClr val="F2F2F2"/>
                </a:solidFill>
              </a:rPr>
              <a:t>In November 2015 we spent $</a:t>
            </a:r>
            <a:r>
              <a:rPr lang="en-US" dirty="0" smtClean="0">
                <a:solidFill>
                  <a:srgbClr val="F2F2F2"/>
                </a:solidFill>
              </a:rPr>
              <a:t>0.</a:t>
            </a:r>
          </a:p>
          <a:p>
            <a:endParaRPr lang="en-US" dirty="0">
              <a:solidFill>
                <a:srgbClr val="F2F2F2"/>
              </a:solidFill>
            </a:endParaRPr>
          </a:p>
          <a:p>
            <a:r>
              <a:rPr lang="en-US" dirty="0" smtClean="0">
                <a:solidFill>
                  <a:srgbClr val="F2F2F2"/>
                </a:solidFill>
              </a:rPr>
              <a:t>We have increased organic traffic to beat PPC traffic, and in results decreased PPC spend by 100%</a:t>
            </a:r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758" y="597566"/>
            <a:ext cx="3479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Mr. Roofer conversions 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Nov. 2015 </a:t>
            </a:r>
            <a:r>
              <a:rPr lang="en-US" sz="2800" b="0" dirty="0" err="1" smtClean="0">
                <a:solidFill>
                  <a:srgbClr val="F2F2F2"/>
                </a:solidFill>
                <a:latin typeface="Arial"/>
                <a:cs typeface="Arial"/>
              </a:rPr>
              <a:t>vs</a:t>
            </a: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 Nov. 2014</a:t>
            </a:r>
            <a:b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</a:br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206% increase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" y="562598"/>
            <a:ext cx="9144000" cy="38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0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Your Conversions vs. National average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Mr. Roofer: 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1,254% above average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2014 National average over $3b in spend</a:t>
            </a:r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299749"/>
            <a:ext cx="4102100" cy="3429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5025" y="5765329"/>
            <a:ext cx="404177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Source</a:t>
            </a:r>
            <a:r>
              <a:rPr lang="en-US" sz="1600" dirty="0" smtClean="0"/>
              <a:t>: </a:t>
            </a:r>
          </a:p>
          <a:p>
            <a:r>
              <a:rPr lang="en-US" sz="1600" dirty="0" smtClean="0">
                <a:solidFill>
                  <a:srgbClr val="F2F2F2"/>
                </a:solidFill>
                <a:hlinkClick r:id="rId4"/>
              </a:rPr>
              <a:t>http</a:t>
            </a:r>
            <a:r>
              <a:rPr lang="en-US" sz="1600" dirty="0">
                <a:solidFill>
                  <a:srgbClr val="F2F2F2"/>
                </a:solidFill>
                <a:hlinkClick r:id="rId4"/>
              </a:rPr>
              <a:t>://</a:t>
            </a:r>
            <a:r>
              <a:rPr lang="en-US" sz="1600" dirty="0" err="1">
                <a:solidFill>
                  <a:srgbClr val="F2F2F2"/>
                </a:solidFill>
                <a:hlinkClick r:id="rId4"/>
              </a:rPr>
              <a:t>www.wordstream.com</a:t>
            </a:r>
            <a:r>
              <a:rPr lang="en-US" sz="1600" dirty="0">
                <a:solidFill>
                  <a:srgbClr val="F2F2F2"/>
                </a:solidFill>
                <a:hlinkClick r:id="rId4"/>
              </a:rPr>
              <a:t>/blog/</a:t>
            </a:r>
            <a:r>
              <a:rPr lang="en-US" sz="1600" dirty="0" err="1">
                <a:solidFill>
                  <a:srgbClr val="F2F2F2"/>
                </a:solidFill>
                <a:hlinkClick r:id="rId4"/>
              </a:rPr>
              <a:t>ws</a:t>
            </a:r>
            <a:r>
              <a:rPr lang="en-US" sz="1600" dirty="0">
                <a:solidFill>
                  <a:srgbClr val="F2F2F2"/>
                </a:solidFill>
                <a:hlinkClick r:id="rId4"/>
              </a:rPr>
              <a:t>/2014/03/17/what-is-a-good-conversion-rate </a:t>
            </a:r>
            <a:endParaRPr lang="en-US" sz="1600" dirty="0">
              <a:solidFill>
                <a:srgbClr val="F2F2F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17" y="2299749"/>
            <a:ext cx="4167595" cy="25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174"/>
            <a:ext cx="9148232" cy="68611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52891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>
                <a:solidFill>
                  <a:srgbClr val="F2F2F2"/>
                </a:solidFill>
                <a:latin typeface="Arial"/>
                <a:cs typeface="Arial"/>
              </a:rPr>
              <a:t>Mr. Roofer phone calls</a:t>
            </a:r>
            <a:endParaRPr lang="en-US" sz="2800" b="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3955"/>
            <a:ext cx="9144000" cy="36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327</Words>
  <Application>Microsoft Macintosh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Mr. Roofer of Atlanta</vt:lpstr>
      <vt:lpstr>Results Highlights:</vt:lpstr>
      <vt:lpstr>Mr. Roofer Traffic  Nov. 2015 vs Nov. 2014 140% Traffic increase</vt:lpstr>
      <vt:lpstr>Traffic increased even with out PPC</vt:lpstr>
      <vt:lpstr>Mr. Roofer conversions  Nov. 2015 vs Nov. 2014 206% increase</vt:lpstr>
      <vt:lpstr>Your Conversions vs. National average</vt:lpstr>
      <vt:lpstr>Mr. Roofer phone calls</vt:lpstr>
      <vt:lpstr>Mr. Roofer phone calls by source</vt:lpstr>
      <vt:lpstr>Mr. Roofer vs dr. roof (top competitor)</vt:lpstr>
      <vt:lpstr>Click here to see live report OF all rankings: http://www.interactivemarketing.net/im-mrroofer-monthly-reporting/ (it is must see, mr. roofer dominates)</vt:lpstr>
      <vt:lpstr>PowerPoint Presentation</vt:lpstr>
    </vt:vector>
  </TitlesOfParts>
  <Company>(IM) Interactive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Resurgens Spine Client Reporting</dc:title>
  <dc:creator>Rafael Zabala</dc:creator>
  <cp:lastModifiedBy>Rafael Zabala</cp:lastModifiedBy>
  <cp:revision>29</cp:revision>
  <dcterms:created xsi:type="dcterms:W3CDTF">2015-12-07T14:02:46Z</dcterms:created>
  <dcterms:modified xsi:type="dcterms:W3CDTF">2015-12-16T20:12:05Z</dcterms:modified>
</cp:coreProperties>
</file>